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9"/>
  </p:notesMasterIdLst>
  <p:sldIdLst>
    <p:sldId id="256" r:id="rId2"/>
    <p:sldId id="270" r:id="rId3"/>
    <p:sldId id="259" r:id="rId4"/>
    <p:sldId id="346" r:id="rId5"/>
    <p:sldId id="347" r:id="rId6"/>
    <p:sldId id="348" r:id="rId7"/>
    <p:sldId id="335" r:id="rId8"/>
    <p:sldId id="349" r:id="rId9"/>
    <p:sldId id="351" r:id="rId10"/>
    <p:sldId id="381" r:id="rId11"/>
    <p:sldId id="355" r:id="rId12"/>
    <p:sldId id="356" r:id="rId13"/>
    <p:sldId id="370" r:id="rId14"/>
    <p:sldId id="260" r:id="rId15"/>
    <p:sldId id="357" r:id="rId16"/>
    <p:sldId id="358" r:id="rId17"/>
    <p:sldId id="343" r:id="rId18"/>
    <p:sldId id="371" r:id="rId19"/>
    <p:sldId id="383" r:id="rId20"/>
    <p:sldId id="372" r:id="rId21"/>
    <p:sldId id="384" r:id="rId22"/>
    <p:sldId id="362" r:id="rId23"/>
    <p:sldId id="363" r:id="rId24"/>
    <p:sldId id="373" r:id="rId25"/>
    <p:sldId id="374" r:id="rId26"/>
    <p:sldId id="382" r:id="rId27"/>
    <p:sldId id="385" r:id="rId28"/>
    <p:sldId id="386" r:id="rId29"/>
    <p:sldId id="387" r:id="rId30"/>
    <p:sldId id="377" r:id="rId31"/>
    <p:sldId id="378" r:id="rId32"/>
    <p:sldId id="368" r:id="rId33"/>
    <p:sldId id="361" r:id="rId34"/>
    <p:sldId id="379" r:id="rId35"/>
    <p:sldId id="359" r:id="rId36"/>
    <p:sldId id="369" r:id="rId37"/>
    <p:sldId id="380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66" r:id="rId47"/>
    <p:sldId id="367" r:id="rId4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0"/>
    </p:embeddedFont>
    <p:embeddedFont>
      <p:font typeface="DM Serif Display" pitchFamily="2" charset="0"/>
      <p:regular r:id="rId51"/>
      <p: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1C3E35-8F1A-410C-9784-DD3E2C7BCF33}">
  <a:tblStyle styleId="{681C3E35-8F1A-410C-9784-DD3E2C7BCF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C3DA10-5450-42C1-8EA6-52ED52B9DC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3" autoAdjust="0"/>
    <p:restoredTop sz="94645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d9d4037c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d9d4037c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DD583DF7-0F44-0575-4F1E-60812766D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>
            <a:extLst>
              <a:ext uri="{FF2B5EF4-FFF2-40B4-BE49-F238E27FC236}">
                <a16:creationId xmlns:a16="http://schemas.microsoft.com/office/drawing/2014/main" id="{13137867-4C53-AEA9-C4B8-AD470F6C0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>
            <a:extLst>
              <a:ext uri="{FF2B5EF4-FFF2-40B4-BE49-F238E27FC236}">
                <a16:creationId xmlns:a16="http://schemas.microsoft.com/office/drawing/2014/main" id="{9AC8C50D-897B-BB5D-0B2C-B6EA005C6E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86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CCD7A3FF-5237-317F-CB75-D924AD005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>
            <a:extLst>
              <a:ext uri="{FF2B5EF4-FFF2-40B4-BE49-F238E27FC236}">
                <a16:creationId xmlns:a16="http://schemas.microsoft.com/office/drawing/2014/main" id="{3D2F16B5-C4B4-EB0A-B417-4DB94FAAB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>
            <a:extLst>
              <a:ext uri="{FF2B5EF4-FFF2-40B4-BE49-F238E27FC236}">
                <a16:creationId xmlns:a16="http://schemas.microsoft.com/office/drawing/2014/main" id="{D9C3C0B1-79DE-FA7B-278D-76083957E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29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dcff9a82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dcff9a82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19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8ED7CF90-C549-E811-B310-FF5D8A3FC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>
            <a:extLst>
              <a:ext uri="{FF2B5EF4-FFF2-40B4-BE49-F238E27FC236}">
                <a16:creationId xmlns:a16="http://schemas.microsoft.com/office/drawing/2014/main" id="{645D1B75-D1B7-EDE7-42A5-2AA3B0D7AC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>
            <a:extLst>
              <a:ext uri="{FF2B5EF4-FFF2-40B4-BE49-F238E27FC236}">
                <a16:creationId xmlns:a16="http://schemas.microsoft.com/office/drawing/2014/main" id="{A5635D0A-D983-6AE7-C63A-D8EF6AAC9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06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d9d4037c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d9d4037c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15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19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D5AEF4D7-25D6-B184-5A21-051DBD71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dcff9a82e_0_71:notes">
            <a:extLst>
              <a:ext uri="{FF2B5EF4-FFF2-40B4-BE49-F238E27FC236}">
                <a16:creationId xmlns:a16="http://schemas.microsoft.com/office/drawing/2014/main" id="{BC37C2B4-A623-BF81-3C93-7CB292CC9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dcff9a82e_0_71:notes">
            <a:extLst>
              <a:ext uri="{FF2B5EF4-FFF2-40B4-BE49-F238E27FC236}">
                <a16:creationId xmlns:a16="http://schemas.microsoft.com/office/drawing/2014/main" id="{3A69AE99-899C-A73E-BB84-1B9A9987E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51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450" y="4006663"/>
            <a:ext cx="43590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0"/>
          <p:cNvCxnSpPr/>
          <p:nvPr/>
        </p:nvCxnSpPr>
        <p:spPr>
          <a:xfrm>
            <a:off x="8429625" y="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0"/>
          <p:cNvCxnSpPr/>
          <p:nvPr/>
        </p:nvCxnSpPr>
        <p:spPr>
          <a:xfrm>
            <a:off x="715050" y="45997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0"/>
          <p:cNvCxnSpPr/>
          <p:nvPr/>
        </p:nvCxnSpPr>
        <p:spPr>
          <a:xfrm>
            <a:off x="710100" y="528638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920700" y="1307500"/>
            <a:ext cx="216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2"/>
          </p:nvPr>
        </p:nvSpPr>
        <p:spPr>
          <a:xfrm>
            <a:off x="920700" y="1720200"/>
            <a:ext cx="21687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3"/>
          </p:nvPr>
        </p:nvSpPr>
        <p:spPr>
          <a:xfrm>
            <a:off x="3490250" y="1720210"/>
            <a:ext cx="2163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4"/>
          </p:nvPr>
        </p:nvSpPr>
        <p:spPr>
          <a:xfrm>
            <a:off x="6064650" y="1720200"/>
            <a:ext cx="21564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5"/>
          </p:nvPr>
        </p:nvSpPr>
        <p:spPr>
          <a:xfrm>
            <a:off x="3490250" y="1307500"/>
            <a:ext cx="2163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6"/>
          </p:nvPr>
        </p:nvSpPr>
        <p:spPr>
          <a:xfrm>
            <a:off x="6064650" y="1307500"/>
            <a:ext cx="215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7"/>
          </p:nvPr>
        </p:nvSpPr>
        <p:spPr>
          <a:xfrm>
            <a:off x="920700" y="3078600"/>
            <a:ext cx="216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8"/>
          </p:nvPr>
        </p:nvSpPr>
        <p:spPr>
          <a:xfrm>
            <a:off x="920700" y="3491300"/>
            <a:ext cx="21687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9"/>
          </p:nvPr>
        </p:nvSpPr>
        <p:spPr>
          <a:xfrm>
            <a:off x="3490250" y="3491303"/>
            <a:ext cx="2163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13"/>
          </p:nvPr>
        </p:nvSpPr>
        <p:spPr>
          <a:xfrm>
            <a:off x="6064650" y="3491300"/>
            <a:ext cx="21564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4"/>
          </p:nvPr>
        </p:nvSpPr>
        <p:spPr>
          <a:xfrm>
            <a:off x="3490250" y="3078593"/>
            <a:ext cx="2163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15"/>
          </p:nvPr>
        </p:nvSpPr>
        <p:spPr>
          <a:xfrm>
            <a:off x="6064650" y="3078600"/>
            <a:ext cx="215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215" name="Google Shape;215;p23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216" name="Google Shape;216;p23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3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3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3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5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5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5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5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5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6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6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26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 flipH="1">
            <a:off x="2462700" y="2807750"/>
            <a:ext cx="5957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4064600" y="4005027"/>
            <a:ext cx="43602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flipH="1">
            <a:off x="660415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70515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64" name="Google Shape;64;p8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705150" y="3819525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710100" y="460850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714450" y="1782900"/>
            <a:ext cx="68007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715100" y="727225"/>
            <a:ext cx="1819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 rot="-2700000">
            <a:off x="73630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5150" y="1629900"/>
            <a:ext cx="5078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5100" y="2611250"/>
            <a:ext cx="50784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 rot="10800000">
            <a:off x="710100" y="4608500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9"/>
          <p:cNvGrpSpPr/>
          <p:nvPr/>
        </p:nvGrpSpPr>
        <p:grpSpPr>
          <a:xfrm flipH="1">
            <a:off x="705150" y="-9525"/>
            <a:ext cx="7728750" cy="5153100"/>
            <a:chOff x="705150" y="-9525"/>
            <a:chExt cx="7728750" cy="51531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705150" y="1314450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6677025" y="528638"/>
              <a:ext cx="0" cy="79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9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9"/>
          <p:cNvSpPr/>
          <p:nvPr/>
        </p:nvSpPr>
        <p:spPr>
          <a:xfrm rot="-2700000">
            <a:off x="1395443" y="782061"/>
            <a:ext cx="380565" cy="27916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grpSp>
          <p:nvGrpSpPr>
            <p:cNvPr id="86" name="Google Shape;86;p10"/>
            <p:cNvGrpSpPr/>
            <p:nvPr/>
          </p:nvGrpSpPr>
          <p:grpSpPr>
            <a:xfrm>
              <a:off x="715050" y="-9525"/>
              <a:ext cx="7714575" cy="5153100"/>
              <a:chOff x="715050" y="-9525"/>
              <a:chExt cx="7714575" cy="5153100"/>
            </a:xfrm>
          </p:grpSpPr>
          <p:cxnSp>
            <p:nvCxnSpPr>
              <p:cNvPr id="87" name="Google Shape;87;p10"/>
              <p:cNvCxnSpPr/>
              <p:nvPr/>
            </p:nvCxnSpPr>
            <p:spPr>
              <a:xfrm>
                <a:off x="715050" y="53500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10"/>
              <p:cNvCxnSpPr/>
              <p:nvPr/>
            </p:nvCxnSpPr>
            <p:spPr>
              <a:xfrm>
                <a:off x="8429625" y="-9525"/>
                <a:ext cx="0" cy="515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10"/>
              <p:cNvCxnSpPr/>
              <p:nvPr/>
            </p:nvCxnSpPr>
            <p:spPr>
              <a:xfrm>
                <a:off x="715050" y="4599750"/>
                <a:ext cx="7713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" name="Google Shape;90;p10"/>
            <p:cNvCxnSpPr/>
            <p:nvPr/>
          </p:nvCxnSpPr>
          <p:spPr>
            <a:xfrm>
              <a:off x="715100" y="10858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cxnSp>
          <p:nvCxnSpPr>
            <p:cNvPr id="124" name="Google Shape;124;p14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4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4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720000" y="1723775"/>
            <a:ext cx="3328200" cy="22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710100" y="0"/>
            <a:ext cx="7723800" cy="5143800"/>
            <a:chOff x="710100" y="0"/>
            <a:chExt cx="7723800" cy="5143800"/>
          </a:xfrm>
        </p:grpSpPr>
        <p:cxnSp>
          <p:nvCxnSpPr>
            <p:cNvPr id="131" name="Google Shape;131;p15"/>
            <p:cNvCxnSpPr/>
            <p:nvPr/>
          </p:nvCxnSpPr>
          <p:spPr>
            <a:xfrm>
              <a:off x="8429625" y="0"/>
              <a:ext cx="0" cy="51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5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710100" y="528638"/>
              <a:ext cx="7723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15"/>
          <p:cNvSpPr>
            <a:spLocks noGrp="1"/>
          </p:cNvSpPr>
          <p:nvPr>
            <p:ph type="pic" idx="2"/>
          </p:nvPr>
        </p:nvSpPr>
        <p:spPr>
          <a:xfrm>
            <a:off x="4878625" y="1085850"/>
            <a:ext cx="3547200" cy="351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720000" y="1428750"/>
            <a:ext cx="72906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715050" y="-9525"/>
            <a:ext cx="7714575" cy="5153100"/>
            <a:chOff x="715050" y="-9525"/>
            <a:chExt cx="7714575" cy="5153100"/>
          </a:xfrm>
        </p:grpSpPr>
        <p:cxnSp>
          <p:nvCxnSpPr>
            <p:cNvPr id="146" name="Google Shape;146;p17"/>
            <p:cNvCxnSpPr/>
            <p:nvPr/>
          </p:nvCxnSpPr>
          <p:spPr>
            <a:xfrm>
              <a:off x="715050" y="53500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7"/>
            <p:cNvCxnSpPr/>
            <p:nvPr/>
          </p:nvCxnSpPr>
          <p:spPr>
            <a:xfrm>
              <a:off x="8429625" y="-9525"/>
              <a:ext cx="0" cy="515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7"/>
            <p:cNvCxnSpPr/>
            <p:nvPr/>
          </p:nvCxnSpPr>
          <p:spPr>
            <a:xfrm>
              <a:off x="715050" y="4599750"/>
              <a:ext cx="771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8"/>
          <p:cNvCxnSpPr/>
          <p:nvPr/>
        </p:nvCxnSpPr>
        <p:spPr>
          <a:xfrm>
            <a:off x="8429625" y="0"/>
            <a:ext cx="0" cy="514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15050" y="45997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710100" y="528638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50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2"/>
          </p:nvPr>
        </p:nvSpPr>
        <p:spPr>
          <a:xfrm>
            <a:off x="9505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517550" y="273367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4"/>
          </p:nvPr>
        </p:nvSpPr>
        <p:spPr>
          <a:xfrm>
            <a:off x="6088350" y="2733650"/>
            <a:ext cx="210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35175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6088350" y="2282850"/>
            <a:ext cx="210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9273"/>
            <a:ext cx="77139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6" r:id="rId10"/>
    <p:sldLayoutId id="2147483669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2407.2089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7.2089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medium.com/swlh/object-detection-and-instance-segmentation-a-detailed-overview-94ca109274f2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811093" y="1709856"/>
            <a:ext cx="7162881" cy="1866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 dirty="0">
                <a:latin typeface="DM Serif Display" pitchFamily="2" charset="0"/>
                <a:cs typeface="Arial" panose="020B0604020202020204" pitchFamily="34" charset="0"/>
              </a:rPr>
              <a:t>Understanding Image Scenes And Videos By Scene Graph Generation</a:t>
            </a:r>
            <a:endParaRPr sz="4400" i="1" dirty="0">
              <a:latin typeface="DM Serif Display" pitchFamily="2" charset="0"/>
              <a:cs typeface="Arial" panose="020B0604020202020204" pitchFamily="34" charset="0"/>
            </a:endParaRPr>
          </a:p>
        </p:txBody>
      </p:sp>
      <p:cxnSp>
        <p:nvCxnSpPr>
          <p:cNvPr id="255" name="Google Shape;255;p30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8F16FF-ED4D-9D28-58AE-6B3F34476C7C}"/>
              </a:ext>
            </a:extLst>
          </p:cNvPr>
          <p:cNvSpPr txBox="1"/>
          <p:nvPr/>
        </p:nvSpPr>
        <p:spPr>
          <a:xfrm>
            <a:off x="463819" y="3968208"/>
            <a:ext cx="243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err="1">
                <a:solidFill>
                  <a:schemeClr val="tx1"/>
                </a:solidFill>
                <a:latin typeface="DM Serif Display" pitchFamily="2" charset="0"/>
              </a:rPr>
              <a:t>Moru</a:t>
            </a:r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 Sai Tirupathi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2021ITB086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D7337-6613-F37F-0CC9-C87F5069422F}"/>
              </a:ext>
            </a:extLst>
          </p:cNvPr>
          <p:cNvSpPr txBox="1"/>
          <p:nvPr/>
        </p:nvSpPr>
        <p:spPr>
          <a:xfrm>
            <a:off x="2895879" y="3966581"/>
            <a:ext cx="3170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err="1">
                <a:solidFill>
                  <a:schemeClr val="tx1"/>
                </a:solidFill>
                <a:latin typeface="DM Serif Display" pitchFamily="2" charset="0"/>
              </a:rPr>
              <a:t>Somireddy</a:t>
            </a:r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 Naveen Kumar Reddy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2021ITB085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78BB5-0611-9BA4-1CD0-E8D30E304257}"/>
              </a:ext>
            </a:extLst>
          </p:cNvPr>
          <p:cNvSpPr txBox="1"/>
          <p:nvPr/>
        </p:nvSpPr>
        <p:spPr>
          <a:xfrm>
            <a:off x="5996890" y="3964954"/>
            <a:ext cx="243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err="1">
                <a:solidFill>
                  <a:schemeClr val="tx1"/>
                </a:solidFill>
                <a:latin typeface="DM Serif Display" pitchFamily="2" charset="0"/>
              </a:rPr>
              <a:t>Randhi</a:t>
            </a:r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 </a:t>
            </a:r>
            <a:r>
              <a:rPr lang="en-IN" sz="1600" dirty="0" err="1">
                <a:solidFill>
                  <a:schemeClr val="tx1"/>
                </a:solidFill>
                <a:latin typeface="DM Serif Display" pitchFamily="2" charset="0"/>
              </a:rPr>
              <a:t>Nagasurya</a:t>
            </a:r>
            <a:endParaRPr lang="en-IN" sz="1600" dirty="0">
              <a:solidFill>
                <a:schemeClr val="tx1"/>
              </a:solidFill>
              <a:latin typeface="DM Serif Display" pitchFamily="2" charset="0"/>
            </a:endParaRPr>
          </a:p>
          <a:p>
            <a:pPr algn="ctr"/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2021ITB015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4AB687-FFAB-4ECA-CAD9-8BE69105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However, Representing scenes as collection of objects fails to capture RELATIONSHIPS which is essential for scene understanding.</a:t>
            </a:r>
          </a:p>
        </p:txBody>
      </p:sp>
      <p:pic>
        <p:nvPicPr>
          <p:cNvPr id="8" name="Picture 7" descr="A person holding a green bottle&#10;&#10;AI-generated content may be incorrect.">
            <a:extLst>
              <a:ext uri="{FF2B5EF4-FFF2-40B4-BE49-F238E27FC236}">
                <a16:creationId xmlns:a16="http://schemas.microsoft.com/office/drawing/2014/main" id="{380FC853-9B45-8B5C-7329-751F122E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09" y="1740034"/>
            <a:ext cx="1921347" cy="2868465"/>
          </a:xfrm>
          <a:prstGeom prst="rect">
            <a:avLst/>
          </a:prstGeom>
        </p:spPr>
      </p:pic>
      <p:pic>
        <p:nvPicPr>
          <p:cNvPr id="9" name="Picture 8" descr="A person holding a green bottle&#10;&#10;AI-generated content may be incorrect.">
            <a:extLst>
              <a:ext uri="{FF2B5EF4-FFF2-40B4-BE49-F238E27FC236}">
                <a16:creationId xmlns:a16="http://schemas.microsoft.com/office/drawing/2014/main" id="{FCA5BC34-468B-8A2D-7E76-A828B075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72" y="1740033"/>
            <a:ext cx="1921347" cy="28684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F86D918-9FB0-2A39-054D-01AB195568E6}"/>
              </a:ext>
            </a:extLst>
          </p:cNvPr>
          <p:cNvSpPr txBox="1"/>
          <p:nvPr/>
        </p:nvSpPr>
        <p:spPr>
          <a:xfrm>
            <a:off x="4969565" y="4734975"/>
            <a:ext cx="2921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Holding, On chair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7413F-0C48-699C-CE6E-23775EFE02E1}"/>
              </a:ext>
            </a:extLst>
          </p:cNvPr>
          <p:cNvSpPr/>
          <p:nvPr/>
        </p:nvSpPr>
        <p:spPr>
          <a:xfrm>
            <a:off x="5439419" y="2305455"/>
            <a:ext cx="826873" cy="875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41991-EFB5-3D2D-480E-A597B6573230}"/>
              </a:ext>
            </a:extLst>
          </p:cNvPr>
          <p:cNvSpPr/>
          <p:nvPr/>
        </p:nvSpPr>
        <p:spPr>
          <a:xfrm>
            <a:off x="4969565" y="2922104"/>
            <a:ext cx="569844" cy="1245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40764B-306C-2E8D-9BB8-8CD72E6BC07E}"/>
              </a:ext>
            </a:extLst>
          </p:cNvPr>
          <p:cNvSpPr/>
          <p:nvPr/>
        </p:nvSpPr>
        <p:spPr>
          <a:xfrm>
            <a:off x="4870772" y="2219740"/>
            <a:ext cx="1841455" cy="2299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EBCB63-2DDE-47D8-5FC3-EE2A40A8E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281" y="1856194"/>
            <a:ext cx="6887030" cy="1820288"/>
          </a:xfrm>
        </p:spPr>
        <p:txBody>
          <a:bodyPr/>
          <a:lstStyle/>
          <a:p>
            <a:r>
              <a:rPr lang="en-US" sz="2400" dirty="0">
                <a:latin typeface="DM Serif Display" pitchFamily="2" charset="0"/>
              </a:rPr>
              <a:t>Objects – Things present in scene</a:t>
            </a:r>
          </a:p>
          <a:p>
            <a:r>
              <a:rPr lang="en-US" sz="2400" dirty="0">
                <a:latin typeface="DM Serif Display" pitchFamily="2" charset="0"/>
              </a:rPr>
              <a:t>Attributes – Properties of objects </a:t>
            </a:r>
          </a:p>
          <a:p>
            <a:r>
              <a:rPr lang="en-US" sz="2400" dirty="0">
                <a:latin typeface="DM Serif Display" pitchFamily="2" charset="0"/>
              </a:rPr>
              <a:t>Relationships – How objects are connected relative to one another</a:t>
            </a:r>
          </a:p>
          <a:p>
            <a:pPr marL="158750" indent="0">
              <a:buNone/>
            </a:pPr>
            <a:endParaRPr lang="en-US" sz="1800" dirty="0">
              <a:latin typeface="DM Serif Display" pitchFamily="2" charset="0"/>
            </a:endParaRPr>
          </a:p>
          <a:p>
            <a:pPr marL="158750" indent="0">
              <a:buNone/>
            </a:pPr>
            <a:endParaRPr lang="en-US" sz="1800" dirty="0">
              <a:latin typeface="DM Serif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82598F-8E0A-D14A-5BD3-66E763F1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Info Does Language Capture?</a:t>
            </a:r>
          </a:p>
        </p:txBody>
      </p:sp>
    </p:spTree>
    <p:extLst>
      <p:ext uri="{BB962C8B-B14F-4D97-AF65-F5344CB8AC3E}">
        <p14:creationId xmlns:p14="http://schemas.microsoft.com/office/powerpoint/2010/main" val="72835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CBC55-C172-B9DB-40C1-32EFC3B77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854" y="1897508"/>
            <a:ext cx="4464996" cy="2234100"/>
          </a:xfrm>
        </p:spPr>
        <p:txBody>
          <a:bodyPr/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erif Display" pitchFamily="2" charset="0"/>
              </a:rPr>
              <a:t>Scene graphs represent images as nodes (objects) and edges (relationships).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erif Display" pitchFamily="2" charset="0"/>
              </a:rPr>
              <a:t>They capture both objects and their interactions for deeper understanding.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erif Display" pitchFamily="2" charset="0"/>
              </a:rPr>
              <a:t>Examples include "a person riding on a horse" or "a person feeding a horse"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462CF-6B06-F861-680B-485BF663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68" y="476633"/>
            <a:ext cx="3545376" cy="1896916"/>
          </a:xfrm>
        </p:spPr>
        <p:txBody>
          <a:bodyPr/>
          <a:lstStyle/>
          <a:p>
            <a:r>
              <a:rPr lang="en-US" sz="3600" b="1" dirty="0"/>
              <a:t>Then Comes </a:t>
            </a:r>
            <a:r>
              <a:rPr lang="en-US" sz="4400" b="1" dirty="0">
                <a:latin typeface="DM Serif Display" pitchFamily="2" charset="0"/>
              </a:rPr>
              <a:t>Scene</a:t>
            </a:r>
            <a:r>
              <a:rPr lang="en-US" sz="4400" b="1" dirty="0"/>
              <a:t> Graph! </a:t>
            </a:r>
          </a:p>
        </p:txBody>
      </p:sp>
      <p:pic>
        <p:nvPicPr>
          <p:cNvPr id="10" name="Picture Placeholder 9" descr="A person and person standing next to each other&#10;&#10;AI-generated content may be incorrect.">
            <a:extLst>
              <a:ext uri="{FF2B5EF4-FFF2-40B4-BE49-F238E27FC236}">
                <a16:creationId xmlns:a16="http://schemas.microsoft.com/office/drawing/2014/main" id="{068E5D49-08C5-4CD4-9757-B71963E51A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5380" r="25380"/>
          <a:stretch>
            <a:fillRect/>
          </a:stretch>
        </p:blipFill>
        <p:spPr>
          <a:xfrm flipH="1">
            <a:off x="8426450" y="4549775"/>
            <a:ext cx="44450" cy="46038"/>
          </a:xfrm>
        </p:spPr>
      </p:pic>
      <p:pic>
        <p:nvPicPr>
          <p:cNvPr id="12" name="Picture 11" descr="A person and person standing next to each other&#10;&#10;AI-generated content may be incorrect.">
            <a:extLst>
              <a:ext uri="{FF2B5EF4-FFF2-40B4-BE49-F238E27FC236}">
                <a16:creationId xmlns:a16="http://schemas.microsoft.com/office/drawing/2014/main" id="{96A04833-992B-348D-A864-849414CF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58" y="768560"/>
            <a:ext cx="3156892" cy="1664207"/>
          </a:xfrm>
          <a:prstGeom prst="rect">
            <a:avLst/>
          </a:prstGeom>
        </p:spPr>
      </p:pic>
      <p:pic>
        <p:nvPicPr>
          <p:cNvPr id="14" name="Picture 13" descr="A person standing in front of a box&#10;&#10;AI-generated content may be incorrect.">
            <a:extLst>
              <a:ext uri="{FF2B5EF4-FFF2-40B4-BE49-F238E27FC236}">
                <a16:creationId xmlns:a16="http://schemas.microsoft.com/office/drawing/2014/main" id="{DAA23C45-5BCB-0BBE-BDAA-9DF74C0A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11" y="2571750"/>
            <a:ext cx="3882551" cy="20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C68ADA7E-A580-F94E-708B-2929A421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>
            <a:extLst>
              <a:ext uri="{FF2B5EF4-FFF2-40B4-BE49-F238E27FC236}">
                <a16:creationId xmlns:a16="http://schemas.microsoft.com/office/drawing/2014/main" id="{2AB8F3DD-E835-FBC4-BD39-D455A1EA5DBC}"/>
              </a:ext>
            </a:extLst>
          </p:cNvPr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>
            <a:extLst>
              <a:ext uri="{FF2B5EF4-FFF2-40B4-BE49-F238E27FC236}">
                <a16:creationId xmlns:a16="http://schemas.microsoft.com/office/drawing/2014/main" id="{59560391-C35D-280E-5C58-2FEE21FE1E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4" name="Google Shape;304;p33">
            <a:extLst>
              <a:ext uri="{FF2B5EF4-FFF2-40B4-BE49-F238E27FC236}">
                <a16:creationId xmlns:a16="http://schemas.microsoft.com/office/drawing/2014/main" id="{A7B41979-7D41-5A5F-3139-A292C1C26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91247" y="3029651"/>
            <a:ext cx="9223236" cy="674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Dataset</a:t>
            </a:r>
            <a:endParaRPr sz="5400" dirty="0"/>
          </a:p>
        </p:txBody>
      </p:sp>
      <p:cxnSp>
        <p:nvCxnSpPr>
          <p:cNvPr id="306" name="Google Shape;306;p33">
            <a:extLst>
              <a:ext uri="{FF2B5EF4-FFF2-40B4-BE49-F238E27FC236}">
                <a16:creationId xmlns:a16="http://schemas.microsoft.com/office/drawing/2014/main" id="{BA1055AA-ACE1-17BB-7430-46B7DB69737F}"/>
              </a:ext>
            </a:extLst>
          </p:cNvPr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244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715100" y="1222731"/>
            <a:ext cx="3479828" cy="3292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latin typeface="DM Serif Display" pitchFamily="2" charset="0"/>
              </a:rPr>
              <a:t>Panoptic Scene Graph (PSG)  dataset is a large-scale, richly annotated dataset that unifies scene graph generation with object segmentation.</a:t>
            </a:r>
          </a:p>
          <a:p>
            <a:pPr marL="0" indent="0">
              <a:buNone/>
            </a:pPr>
            <a:endParaRPr lang="en-US" sz="1700" dirty="0">
              <a:solidFill>
                <a:schemeClr val="dk1"/>
              </a:solidFill>
              <a:latin typeface="DM Serif Display" pitchFamily="2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latin typeface="DM Serif Display" pitchFamily="2" charset="0"/>
              </a:rPr>
              <a:t>It includes: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latin typeface="DM Serif Display" pitchFamily="2" charset="0"/>
              </a:rPr>
              <a:t>•⁠ Images and Scene Graphs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latin typeface="DM Serif Display" pitchFamily="2" charset="0"/>
              </a:rPr>
              <a:t>•⁠  ⁠Objects with panoptic segmentation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latin typeface="DM Serif Display" pitchFamily="2" charset="0"/>
              </a:rPr>
              <a:t>•⁠  ⁠Relationships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latin typeface="DM Serif Display" pitchFamily="2" charset="0"/>
              </a:rPr>
              <a:t>•⁠  ⁠Triplets</a:t>
            </a:r>
            <a:endParaRPr sz="1700" dirty="0">
              <a:solidFill>
                <a:schemeClr val="dk1"/>
              </a:solidFill>
              <a:latin typeface="DM Serif Display" pitchFamily="2" charset="0"/>
            </a:endParaRPr>
          </a:p>
        </p:txBody>
      </p:sp>
      <p:cxnSp>
        <p:nvCxnSpPr>
          <p:cNvPr id="313" name="Google Shape;313;p34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0DDD33-F1EC-B4BA-38DC-B6B65307E0E4}"/>
              </a:ext>
            </a:extLst>
          </p:cNvPr>
          <p:cNvSpPr txBox="1"/>
          <p:nvPr/>
        </p:nvSpPr>
        <p:spPr>
          <a:xfrm>
            <a:off x="4878625" y="4595801"/>
            <a:ext cx="35472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</a:t>
            </a:r>
            <a:endParaRPr lang="en-IN" sz="900" dirty="0"/>
          </a:p>
        </p:txBody>
      </p:sp>
      <p:pic>
        <p:nvPicPr>
          <p:cNvPr id="4" name="Picture 3" descr="A graphic of a landscape&#10;&#10;AI-generated content may be incorrect.">
            <a:extLst>
              <a:ext uri="{FF2B5EF4-FFF2-40B4-BE49-F238E27FC236}">
                <a16:creationId xmlns:a16="http://schemas.microsoft.com/office/drawing/2014/main" id="{D5E90875-E478-4453-6E4A-D942CCB9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79" y="1085850"/>
            <a:ext cx="3929821" cy="35472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5193-781C-9DF1-7E07-4404FA0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0B5B-E932-BDF8-7B44-3711046C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80" y="1307500"/>
            <a:ext cx="2168700" cy="484800"/>
          </a:xfrm>
        </p:spPr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BAB366-5A97-9EEC-B3E7-647082D0187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38680" y="1746300"/>
            <a:ext cx="2168700" cy="895500"/>
          </a:xfrm>
        </p:spPr>
        <p:txBody>
          <a:bodyPr/>
          <a:lstStyle/>
          <a:p>
            <a:r>
              <a:rPr lang="en-US" sz="1400" i="1" dirty="0">
                <a:latin typeface="DM Serif Display" pitchFamily="2" charset="0"/>
              </a:rPr>
              <a:t>49,000+ (combined</a:t>
            </a:r>
          </a:p>
          <a:p>
            <a:r>
              <a:rPr lang="en-US" sz="1400" i="1" dirty="0">
                <a:latin typeface="DM Serif Display" pitchFamily="2" charset="0"/>
              </a:rPr>
              <a:t>images from Visual</a:t>
            </a:r>
          </a:p>
          <a:p>
            <a:r>
              <a:rPr lang="en-US" sz="1400" i="1" dirty="0">
                <a:latin typeface="DM Serif Display" pitchFamily="2" charset="0"/>
              </a:rPr>
              <a:t>Genome and COCO</a:t>
            </a:r>
            <a:r>
              <a:rPr lang="en-US" sz="1400" dirty="0">
                <a:latin typeface="DM Serif Display" pitchFamily="2" charset="0"/>
              </a:rPr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36CF61-74C9-84BA-896E-9FEDC138579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15012" y="1720209"/>
            <a:ext cx="2163600" cy="1358391"/>
          </a:xfrm>
        </p:spPr>
        <p:txBody>
          <a:bodyPr/>
          <a:lstStyle/>
          <a:p>
            <a:r>
              <a:rPr lang="en-US" sz="1400" i="1" dirty="0">
                <a:latin typeface="DM Serif Display" pitchFamily="2" charset="0"/>
              </a:rPr>
              <a:t>133 (80 objects like</a:t>
            </a:r>
          </a:p>
          <a:p>
            <a:r>
              <a:rPr lang="en-US" sz="1400" i="1" dirty="0">
                <a:latin typeface="DM Serif Display" pitchFamily="2" charset="0"/>
              </a:rPr>
              <a:t>animal, vehicles etc. </a:t>
            </a:r>
          </a:p>
          <a:p>
            <a:r>
              <a:rPr lang="en-US" sz="1400" i="1" dirty="0">
                <a:latin typeface="DM Serif Display" pitchFamily="2" charset="0"/>
              </a:rPr>
              <a:t> and 53 stuff like sky,</a:t>
            </a:r>
          </a:p>
          <a:p>
            <a:r>
              <a:rPr lang="en-US" sz="1400" i="1" dirty="0">
                <a:latin typeface="DM Serif Display" pitchFamily="2" charset="0"/>
              </a:rPr>
              <a:t>Road, grass </a:t>
            </a:r>
            <a:r>
              <a:rPr lang="en-US" sz="1400" i="1" dirty="0" err="1">
                <a:latin typeface="DM Serif Display" pitchFamily="2" charset="0"/>
              </a:rPr>
              <a:t>etc</a:t>
            </a:r>
            <a:r>
              <a:rPr lang="en-US" sz="1400" i="1" dirty="0">
                <a:latin typeface="DM Serif Display" pitchFamily="2" charset="0"/>
              </a:rPr>
              <a:t>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168ABD6-6340-B553-2F5E-39D70EB7AA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63788" y="1298246"/>
            <a:ext cx="2163600" cy="484800"/>
          </a:xfrm>
        </p:spPr>
        <p:txBody>
          <a:bodyPr/>
          <a:lstStyle/>
          <a:p>
            <a:r>
              <a:rPr lang="en-US" dirty="0"/>
              <a:t>Object classes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171F925-23A9-9121-82B8-084C759668E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560116" y="1298246"/>
            <a:ext cx="2513742" cy="484800"/>
          </a:xfrm>
        </p:spPr>
        <p:txBody>
          <a:bodyPr/>
          <a:lstStyle/>
          <a:p>
            <a:r>
              <a:rPr lang="en-US" dirty="0"/>
              <a:t>Predicate Classes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6FE73AC-A036-6AEB-F48B-EA1D3988AC08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0000" y="2866401"/>
            <a:ext cx="2168700" cy="484800"/>
          </a:xfrm>
        </p:spPr>
        <p:txBody>
          <a:bodyPr/>
          <a:lstStyle/>
          <a:p>
            <a:r>
              <a:rPr lang="en-US" dirty="0"/>
              <a:t>Triplets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86B6E0D-C365-D8B9-756A-6B77B9306F7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92859" y="3268151"/>
            <a:ext cx="2369400" cy="895500"/>
          </a:xfrm>
        </p:spPr>
        <p:txBody>
          <a:bodyPr/>
          <a:lstStyle/>
          <a:p>
            <a:r>
              <a:rPr lang="en-US" dirty="0">
                <a:latin typeface="DM Serif Display" pitchFamily="2" charset="0"/>
              </a:rPr>
              <a:t>&lt;Subject, Predicate, Object&gt;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7A3EA-3E6B-5B16-9B43-260A27B36D4B}"/>
              </a:ext>
            </a:extLst>
          </p:cNvPr>
          <p:cNvSpPr txBox="1"/>
          <p:nvPr/>
        </p:nvSpPr>
        <p:spPr>
          <a:xfrm>
            <a:off x="5405218" y="1792300"/>
            <a:ext cx="30187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/>
            <a:r>
              <a:rPr lang="en-US" sz="1400" i="1" dirty="0">
                <a:solidFill>
                  <a:schemeClr val="tx1"/>
                </a:solidFill>
                <a:latin typeface="DM Serif Display" pitchFamily="2" charset="0"/>
              </a:rPr>
              <a:t>56 classes split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DM Serif Display" pitchFamily="2" charset="0"/>
              </a:rPr>
              <a:t>spatial(on, in),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DM Serif Display" pitchFamily="2" charset="0"/>
              </a:rPr>
              <a:t>functional(used for, made of),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DM Serif Display" pitchFamily="2" charset="0"/>
              </a:rPr>
              <a:t>action based(riding, holding),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tx1"/>
                </a:solidFill>
                <a:latin typeface="DM Serif Display" pitchFamily="2" charset="0"/>
              </a:rPr>
              <a:t>Existential( </a:t>
            </a:r>
            <a:r>
              <a:rPr lang="en-US" sz="1400" i="1" dirty="0" err="1">
                <a:solidFill>
                  <a:schemeClr val="tx1"/>
                </a:solidFill>
                <a:latin typeface="DM Serif Display" pitchFamily="2" charset="0"/>
              </a:rPr>
              <a:t>attatched</a:t>
            </a:r>
            <a:r>
              <a:rPr lang="en-US" sz="1400" i="1" dirty="0">
                <a:solidFill>
                  <a:schemeClr val="tx1"/>
                </a:solidFill>
                <a:latin typeface="DM Serif Display" pitchFamily="2" charset="0"/>
              </a:rPr>
              <a:t> to, part of).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7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D1AA4F2-D2F8-101D-DC51-B2C966A2A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324959"/>
              </p:ext>
            </p:extLst>
          </p:nvPr>
        </p:nvGraphicFramePr>
        <p:xfrm>
          <a:off x="714047" y="573241"/>
          <a:ext cx="7656801" cy="3918588"/>
        </p:xfrm>
        <a:graphic>
          <a:graphicData uri="http://schemas.openxmlformats.org/drawingml/2006/table">
            <a:tbl>
              <a:tblPr>
                <a:tableStyleId>{681C3E35-8F1A-410C-9784-DD3E2C7BCF33}</a:tableStyleId>
              </a:tblPr>
              <a:tblGrid>
                <a:gridCol w="2552267">
                  <a:extLst>
                    <a:ext uri="{9D8B030D-6E8A-4147-A177-3AD203B41FA5}">
                      <a16:colId xmlns:a16="http://schemas.microsoft.com/office/drawing/2014/main" val="406758248"/>
                    </a:ext>
                  </a:extLst>
                </a:gridCol>
                <a:gridCol w="2552267">
                  <a:extLst>
                    <a:ext uri="{9D8B030D-6E8A-4147-A177-3AD203B41FA5}">
                      <a16:colId xmlns:a16="http://schemas.microsoft.com/office/drawing/2014/main" val="1458065655"/>
                    </a:ext>
                  </a:extLst>
                </a:gridCol>
                <a:gridCol w="2552267">
                  <a:extLst>
                    <a:ext uri="{9D8B030D-6E8A-4147-A177-3AD203B41FA5}">
                      <a16:colId xmlns:a16="http://schemas.microsoft.com/office/drawing/2014/main" val="1766647148"/>
                    </a:ext>
                  </a:extLst>
                </a:gridCol>
              </a:tblGrid>
              <a:tr h="280458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Component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Description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Average per Image</a:t>
                      </a:r>
                    </a:p>
                  </a:txBody>
                  <a:tcPr marL="84138" marR="84138" marT="42069" marB="42069" anchor="ctr"/>
                </a:tc>
                <a:extLst>
                  <a:ext uri="{0D108BD9-81ED-4DB2-BD59-A6C34878D82A}">
                    <a16:rowId xmlns:a16="http://schemas.microsoft.com/office/drawing/2014/main" val="733536852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Objects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Instances with panoptic segmentation and category labels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~15</a:t>
                      </a:r>
                    </a:p>
                  </a:txBody>
                  <a:tcPr marL="84138" marR="84138" marT="42069" marB="42069" anchor="ctr"/>
                </a:tc>
                <a:extLst>
                  <a:ext uri="{0D108BD9-81ED-4DB2-BD59-A6C34878D82A}">
                    <a16:rowId xmlns:a16="http://schemas.microsoft.com/office/drawing/2014/main" val="2059857590"/>
                  </a:ext>
                </a:extLst>
              </a:tr>
              <a:tr h="476779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Relationships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Annotated pairwise relations among segmented objects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~10–20</a:t>
                      </a:r>
                    </a:p>
                  </a:txBody>
                  <a:tcPr marL="84138" marR="84138" marT="42069" marB="42069" anchor="ctr"/>
                </a:tc>
                <a:extLst>
                  <a:ext uri="{0D108BD9-81ED-4DB2-BD59-A6C34878D82A}">
                    <a16:rowId xmlns:a16="http://schemas.microsoft.com/office/drawing/2014/main" val="2008746251"/>
                  </a:ext>
                </a:extLst>
              </a:tr>
              <a:tr h="869421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Triplets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&lt;subject, predicate, object&gt; entries, each grounded in segmentation masks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~18</a:t>
                      </a:r>
                    </a:p>
                  </a:txBody>
                  <a:tcPr marL="84138" marR="84138" marT="42069" marB="42069" anchor="ctr"/>
                </a:tc>
                <a:extLst>
                  <a:ext uri="{0D108BD9-81ED-4DB2-BD59-A6C34878D82A}">
                    <a16:rowId xmlns:a16="http://schemas.microsoft.com/office/drawing/2014/main" val="4277163561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Panoptic Masks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Per-pixel segmentation of all object and background categories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Full image</a:t>
                      </a:r>
                    </a:p>
                  </a:txBody>
                  <a:tcPr marL="84138" marR="84138" marT="42069" marB="42069" anchor="ctr"/>
                </a:tc>
                <a:extLst>
                  <a:ext uri="{0D108BD9-81ED-4DB2-BD59-A6C34878D82A}">
                    <a16:rowId xmlns:a16="http://schemas.microsoft.com/office/drawing/2014/main" val="142043335"/>
                  </a:ext>
                </a:extLst>
              </a:tr>
              <a:tr h="476779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Scene Graphs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Graph representation of objects and their relationships</a:t>
                      </a:r>
                    </a:p>
                  </a:txBody>
                  <a:tcPr marL="84138" marR="84138" marT="42069" marB="42069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</a:t>
                      </a:r>
                    </a:p>
                  </a:txBody>
                  <a:tcPr marL="84138" marR="84138" marT="42069" marB="42069" anchor="ctr"/>
                </a:tc>
                <a:extLst>
                  <a:ext uri="{0D108BD9-81ED-4DB2-BD59-A6C34878D82A}">
                    <a16:rowId xmlns:a16="http://schemas.microsoft.com/office/drawing/2014/main" val="898782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43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854439" y="2807750"/>
            <a:ext cx="7565361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Model Architecture</a:t>
            </a:r>
            <a:endParaRPr sz="5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778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565D-8A0F-FA5A-FBDA-746C5565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652E4-6251-B988-6308-10619CDA420C}"/>
              </a:ext>
            </a:extLst>
          </p:cNvPr>
          <p:cNvSpPr txBox="1"/>
          <p:nvPr/>
        </p:nvSpPr>
        <p:spPr>
          <a:xfrm>
            <a:off x="788504" y="1351722"/>
            <a:ext cx="70899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Step 1: YOLO Backbone – CSPNet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Purpose: Extract hierarchical features from the input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Architecture Used: CSPNet (Cross Stage Partial Network).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Layers: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C1–C5: Each successive layer extracts features at increasing levels of abstraction                             	and decreasing spatial resolution. 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   C1, C2 : Low-level features (edges, colors) - 320×320×64, 160×160×128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   C3, C4 : Mid-level features (object parts) - 80×80×256 , </a:t>
            </a:r>
            <a:r>
              <a:rPr lang="en-IN" dirty="0">
                <a:solidFill>
                  <a:schemeClr val="tx1"/>
                </a:solidFill>
                <a:latin typeface="DM Serif Display" pitchFamily="2" charset="0"/>
              </a:rPr>
              <a:t>40×40×512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   C5 : High-level features (full objects, semantics) - </a:t>
            </a:r>
            <a:r>
              <a:rPr lang="en-IN" dirty="0">
                <a:solidFill>
                  <a:schemeClr val="tx1"/>
                </a:solidFill>
                <a:latin typeface="DM Serif Display" pitchFamily="2" charset="0"/>
              </a:rPr>
              <a:t>20×20×1024</a:t>
            </a:r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0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A0431-4B6F-086A-7D18-1086BC7D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46" y="698344"/>
            <a:ext cx="4329896" cy="3746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2AE43-2456-2C9B-5EB6-B1B0EC0F657B}"/>
              </a:ext>
            </a:extLst>
          </p:cNvPr>
          <p:cNvSpPr txBox="1"/>
          <p:nvPr/>
        </p:nvSpPr>
        <p:spPr>
          <a:xfrm>
            <a:off x="-1" y="4581884"/>
            <a:ext cx="844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DM Serif Display" pitchFamily="2" charset="0"/>
              </a:rPr>
              <a:t>Khanam, R., &amp; Hussain, M. (2024).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What is YOLOv5: A deep look into the internal features of the popular object detector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DM Serif Display" pitchFamily="2" charset="0"/>
              </a:rPr>
              <a:t>arXiv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preprint arXiv:2407.20892. 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https://arxiv.org/abs/2407.20892</a:t>
            </a:r>
            <a:endParaRPr lang="en-IN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7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60" name="Google Shape;460;p44"/>
          <p:cNvSpPr txBox="1"/>
          <p:nvPr/>
        </p:nvSpPr>
        <p:spPr>
          <a:xfrm>
            <a:off x="710998" y="1873475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can be learnt from an image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2625299" y="1873475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 Scene Understanding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4585079" y="1873475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6597300" y="1867981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 Architecture</a:t>
            </a:r>
          </a:p>
        </p:txBody>
      </p:sp>
      <p:sp>
        <p:nvSpPr>
          <p:cNvPr id="464" name="Google Shape;464;p44"/>
          <p:cNvSpPr txBox="1"/>
          <p:nvPr/>
        </p:nvSpPr>
        <p:spPr>
          <a:xfrm>
            <a:off x="710998" y="3721750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Scene Graph Generation</a:t>
            </a:r>
          </a:p>
        </p:txBody>
      </p:sp>
      <p:sp>
        <p:nvSpPr>
          <p:cNvPr id="465" name="Google Shape;465;p44"/>
          <p:cNvSpPr txBox="1"/>
          <p:nvPr/>
        </p:nvSpPr>
        <p:spPr>
          <a:xfrm>
            <a:off x="2625299" y="3721750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Metrics and Results</a:t>
            </a:r>
          </a:p>
        </p:txBody>
      </p:sp>
      <p:sp>
        <p:nvSpPr>
          <p:cNvPr id="466" name="Google Shape;466;p44"/>
          <p:cNvSpPr txBox="1"/>
          <p:nvPr/>
        </p:nvSpPr>
        <p:spPr>
          <a:xfrm>
            <a:off x="4539601" y="3721750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Future Scope And Applications</a:t>
            </a:r>
          </a:p>
        </p:txBody>
      </p:sp>
      <p:sp>
        <p:nvSpPr>
          <p:cNvPr id="467" name="Google Shape;467;p44"/>
          <p:cNvSpPr txBox="1"/>
          <p:nvPr/>
        </p:nvSpPr>
        <p:spPr>
          <a:xfrm>
            <a:off x="6453902" y="3721750"/>
            <a:ext cx="1826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91425" rIns="7315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Discussion and Outro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1313248" y="1305650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3227549" y="1305650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5141851" y="1305650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7056152" y="1305650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1313250" y="3146375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3227550" y="3146375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06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5141850" y="3146375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07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7056150" y="3146375"/>
            <a:ext cx="62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08</a:t>
            </a:r>
            <a:endParaRPr sz="3000" dirty="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76" name="Google Shape;476;p44"/>
          <p:cNvCxnSpPr>
            <a:stCxn id="468" idx="3"/>
            <a:endCxn id="469" idx="1"/>
          </p:cNvCxnSpPr>
          <p:nvPr/>
        </p:nvCxnSpPr>
        <p:spPr>
          <a:xfrm>
            <a:off x="1935448" y="1547000"/>
            <a:ext cx="1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4"/>
          <p:cNvCxnSpPr>
            <a:stCxn id="469" idx="3"/>
            <a:endCxn id="470" idx="1"/>
          </p:cNvCxnSpPr>
          <p:nvPr/>
        </p:nvCxnSpPr>
        <p:spPr>
          <a:xfrm>
            <a:off x="3849749" y="1547000"/>
            <a:ext cx="1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4"/>
          <p:cNvCxnSpPr>
            <a:stCxn id="470" idx="3"/>
            <a:endCxn id="471" idx="1"/>
          </p:cNvCxnSpPr>
          <p:nvPr/>
        </p:nvCxnSpPr>
        <p:spPr>
          <a:xfrm>
            <a:off x="5764051" y="1547000"/>
            <a:ext cx="1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4"/>
          <p:cNvCxnSpPr>
            <a:stCxn id="463" idx="2"/>
            <a:endCxn id="472" idx="0"/>
          </p:cNvCxnSpPr>
          <p:nvPr/>
        </p:nvCxnSpPr>
        <p:spPr>
          <a:xfrm rot="5400000">
            <a:off x="4234303" y="-129972"/>
            <a:ext cx="666394" cy="588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4"/>
          <p:cNvCxnSpPr>
            <a:stCxn id="472" idx="3"/>
            <a:endCxn id="473" idx="1"/>
          </p:cNvCxnSpPr>
          <p:nvPr/>
        </p:nvCxnSpPr>
        <p:spPr>
          <a:xfrm>
            <a:off x="1935450" y="3387725"/>
            <a:ext cx="1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4"/>
          <p:cNvCxnSpPr>
            <a:stCxn id="473" idx="3"/>
            <a:endCxn id="474" idx="1"/>
          </p:cNvCxnSpPr>
          <p:nvPr/>
        </p:nvCxnSpPr>
        <p:spPr>
          <a:xfrm>
            <a:off x="3849750" y="3387725"/>
            <a:ext cx="1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4"/>
          <p:cNvCxnSpPr>
            <a:stCxn id="474" idx="3"/>
            <a:endCxn id="475" idx="1"/>
          </p:cNvCxnSpPr>
          <p:nvPr/>
        </p:nvCxnSpPr>
        <p:spPr>
          <a:xfrm>
            <a:off x="5764050" y="3387725"/>
            <a:ext cx="1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4"/>
          <p:cNvCxnSpPr/>
          <p:nvPr/>
        </p:nvCxnSpPr>
        <p:spPr>
          <a:xfrm>
            <a:off x="715100" y="1085850"/>
            <a:ext cx="77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44"/>
          <p:cNvCxnSpPr/>
          <p:nvPr/>
        </p:nvCxnSpPr>
        <p:spPr>
          <a:xfrm>
            <a:off x="1409998" y="18309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4"/>
          <p:cNvCxnSpPr/>
          <p:nvPr/>
        </p:nvCxnSpPr>
        <p:spPr>
          <a:xfrm>
            <a:off x="3324299" y="18309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4"/>
          <p:cNvCxnSpPr/>
          <p:nvPr/>
        </p:nvCxnSpPr>
        <p:spPr>
          <a:xfrm>
            <a:off x="5238601" y="18309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4"/>
          <p:cNvCxnSpPr/>
          <p:nvPr/>
        </p:nvCxnSpPr>
        <p:spPr>
          <a:xfrm>
            <a:off x="7152902" y="18309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1409998" y="36754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4"/>
          <p:cNvCxnSpPr/>
          <p:nvPr/>
        </p:nvCxnSpPr>
        <p:spPr>
          <a:xfrm>
            <a:off x="3324299" y="36754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4"/>
          <p:cNvCxnSpPr/>
          <p:nvPr/>
        </p:nvCxnSpPr>
        <p:spPr>
          <a:xfrm>
            <a:off x="5238601" y="36754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4"/>
          <p:cNvCxnSpPr/>
          <p:nvPr/>
        </p:nvCxnSpPr>
        <p:spPr>
          <a:xfrm>
            <a:off x="7152902" y="3675413"/>
            <a:ext cx="42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4042-CB39-FD60-124B-A1498993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Step 2: YOLO Neck – PAN-FPN</a:t>
            </a:r>
            <a:br>
              <a:rPr lang="en-US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88386-8B79-4CDE-3194-2C3E07D44C6D}"/>
              </a:ext>
            </a:extLst>
          </p:cNvPr>
          <p:cNvSpPr txBox="1"/>
          <p:nvPr/>
        </p:nvSpPr>
        <p:spPr>
          <a:xfrm>
            <a:off x="720000" y="1017700"/>
            <a:ext cx="7704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Purpose: Fuse features across different scales from the backbone.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Architecture Used: Path Aggregation Network combined with Feature Pyramid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Layers Output: P3, P4, P5 correspond to feature maps at resolutions: 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	P3 → 80×80×256 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	P4 → 40×40×512 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	P5 → 20×20×1024 </a:t>
            </a:r>
          </a:p>
          <a:p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Why PAN-FPN?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  Combines low-level (fine-grained) and high-level (semantic) features.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  Helps in detecting small, medium, and large objects.</a:t>
            </a:r>
          </a:p>
        </p:txBody>
      </p:sp>
    </p:spTree>
    <p:extLst>
      <p:ext uri="{BB962C8B-B14F-4D97-AF65-F5344CB8AC3E}">
        <p14:creationId xmlns:p14="http://schemas.microsoft.com/office/powerpoint/2010/main" val="2512210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AAAB6-AE52-1D1A-3292-026FCF44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68" y="579863"/>
            <a:ext cx="6957663" cy="3984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4F8F97-345F-A9A7-E93A-662A07773E7E}"/>
              </a:ext>
            </a:extLst>
          </p:cNvPr>
          <p:cNvSpPr txBox="1"/>
          <p:nvPr/>
        </p:nvSpPr>
        <p:spPr>
          <a:xfrm>
            <a:off x="104078" y="4676078"/>
            <a:ext cx="784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DM Serif Display" pitchFamily="2" charset="0"/>
              </a:rPr>
              <a:t>Khanam, R., &amp; Hussain, M. (2024).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What is YOLOv5: A deep look into the internal features of the popular object detector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DM Serif Display" pitchFamily="2" charset="0"/>
              </a:rPr>
              <a:t>arXiv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preprint arXiv:2407.20892. </a:t>
            </a:r>
            <a:r>
              <a:rPr lang="en-US" dirty="0">
                <a:solidFill>
                  <a:schemeClr val="tx1"/>
                </a:solidFill>
                <a:latin typeface="DM Serif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https://arxiv.org/abs/2407.20892</a:t>
            </a:r>
            <a:endParaRPr lang="en-IN" dirty="0">
              <a:solidFill>
                <a:schemeClr val="tx1"/>
              </a:solidFill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9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998BCA-331C-547E-91B2-55F400DB87EF}"/>
              </a:ext>
            </a:extLst>
          </p:cNvPr>
          <p:cNvSpPr txBox="1"/>
          <p:nvPr/>
        </p:nvSpPr>
        <p:spPr>
          <a:xfrm>
            <a:off x="832643" y="586591"/>
            <a:ext cx="693751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DM Serif Display" pitchFamily="2" charset="0"/>
              </a:rPr>
              <a:t>Step 3: YOLO Detection Head</a:t>
            </a:r>
          </a:p>
          <a:p>
            <a:endParaRPr lang="en-US" i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Purpose: Perform dense object detection directly on PAN-FPN outputs.</a:t>
            </a:r>
          </a:p>
          <a:p>
            <a:endParaRPr lang="en-US" i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Functionality: Outputs: Bounding box coordinates. Objectness score (confidence of object presence). Class probabilities. </a:t>
            </a:r>
          </a:p>
          <a:p>
            <a:endParaRPr lang="en-US" i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Why YOLO Head? Fully convolutional and fast.</a:t>
            </a:r>
          </a:p>
          <a:p>
            <a:endParaRPr lang="en-US" i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b="1" i="1" dirty="0">
                <a:solidFill>
                  <a:schemeClr val="tx1"/>
                </a:solidFill>
                <a:latin typeface="DM Serif Display" pitchFamily="2" charset="0"/>
              </a:rPr>
              <a:t>Step 4: Non-Maximum Suppression (NMS) </a:t>
            </a:r>
          </a:p>
          <a:p>
            <a:endParaRPr lang="en-US" i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Purpose: Filter overlapping bounding boxes to retain the best ones. </a:t>
            </a:r>
          </a:p>
          <a:p>
            <a:endParaRPr lang="en-US" i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Why apply NMS here? </a:t>
            </a:r>
          </a:p>
          <a:p>
            <a:r>
              <a:rPr lang="en-US" i="1" dirty="0">
                <a:solidFill>
                  <a:schemeClr val="tx1"/>
                </a:solidFill>
                <a:latin typeface="DM Serif Display" pitchFamily="2" charset="0"/>
              </a:rPr>
              <a:t>      Keeps only a manageable number of high-quality proposals. Critical for reducing computational cost in the second stage (relation prediction).</a:t>
            </a:r>
            <a:endParaRPr lang="en-IN" i="1" dirty="0">
              <a:solidFill>
                <a:schemeClr val="tx1"/>
              </a:solidFill>
              <a:latin typeface="DM Serif Display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990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305B08-8D78-5767-8460-1586640005D2}"/>
              </a:ext>
            </a:extLst>
          </p:cNvPr>
          <p:cNvSpPr txBox="1"/>
          <p:nvPr/>
        </p:nvSpPr>
        <p:spPr>
          <a:xfrm>
            <a:off x="642730" y="586591"/>
            <a:ext cx="78585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DM Serif Display" pitchFamily="2" charset="0"/>
              </a:rPr>
              <a:t>Step 5: Spatial Feature Extraction </a:t>
            </a:r>
          </a:p>
          <a:p>
            <a:endParaRPr lang="en-US" b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Purpose: Compute spatial encoding of each bounding box. </a:t>
            </a:r>
          </a:p>
          <a:p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Components: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Input: Box coordinates.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Output: Encoded spatial features (e.g., normalized positions, aspect ratios).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Role in SGG: Spatial layout helps infer relationships (e.g., “on”, “under”, “next to”).</a:t>
            </a:r>
          </a:p>
          <a:p>
            <a:endParaRPr lang="en-US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DM Serif Display" pitchFamily="2" charset="0"/>
              </a:rPr>
              <a:t>Step 6: Visual Feature Extraction - Region Of  Interest (ROI) Align </a:t>
            </a:r>
          </a:p>
          <a:p>
            <a:endParaRPr lang="en-US" b="1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Purpose: Extract object-aligned visual features from feature maps.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Steps : 1. Divide into Bins</a:t>
            </a:r>
          </a:p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                   2.Process each bin so that the result is precisely aligned fixed size feature maps.</a:t>
            </a:r>
            <a:endParaRPr lang="en-IN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IN" dirty="0">
                <a:solidFill>
                  <a:schemeClr val="tx1"/>
                </a:solidFill>
                <a:latin typeface="DM Serif Display" pitchFamily="2" charset="0"/>
              </a:rPr>
              <a:t>  Output: Fixed-size visual feature maps for each proposal.</a:t>
            </a:r>
          </a:p>
        </p:txBody>
      </p:sp>
    </p:spTree>
    <p:extLst>
      <p:ext uri="{BB962C8B-B14F-4D97-AF65-F5344CB8AC3E}">
        <p14:creationId xmlns:p14="http://schemas.microsoft.com/office/powerpoint/2010/main" val="71906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2F44-B179-1A9C-2841-D41A0D63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89" y="535000"/>
            <a:ext cx="2778569" cy="482700"/>
          </a:xfrm>
        </p:spPr>
        <p:txBody>
          <a:bodyPr/>
          <a:lstStyle/>
          <a:p>
            <a:r>
              <a:rPr lang="en-IN" dirty="0"/>
              <a:t>         Image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    YOLO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796756-A83D-1BE0-1979-93AED7731AE5}"/>
              </a:ext>
            </a:extLst>
          </p:cNvPr>
          <p:cNvCxnSpPr>
            <a:cxnSpLocks/>
          </p:cNvCxnSpPr>
          <p:nvPr/>
        </p:nvCxnSpPr>
        <p:spPr>
          <a:xfrm>
            <a:off x="4572000" y="1160529"/>
            <a:ext cx="0" cy="94090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5FEB0-8E2D-89C9-75F7-A83F1AED1156}"/>
              </a:ext>
            </a:extLst>
          </p:cNvPr>
          <p:cNvCxnSpPr>
            <a:cxnSpLocks/>
          </p:cNvCxnSpPr>
          <p:nvPr/>
        </p:nvCxnSpPr>
        <p:spPr>
          <a:xfrm flipH="1">
            <a:off x="2623929" y="1160527"/>
            <a:ext cx="1948070" cy="91392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103A17-718B-A45A-CA00-4F28D56C6CCF}"/>
              </a:ext>
            </a:extLst>
          </p:cNvPr>
          <p:cNvCxnSpPr>
            <a:cxnSpLocks/>
          </p:cNvCxnSpPr>
          <p:nvPr/>
        </p:nvCxnSpPr>
        <p:spPr>
          <a:xfrm>
            <a:off x="4572000" y="1160528"/>
            <a:ext cx="2036956" cy="91392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C6DCC1-FD77-C066-238B-4E74485CCBF5}"/>
              </a:ext>
            </a:extLst>
          </p:cNvPr>
          <p:cNvSpPr txBox="1"/>
          <p:nvPr/>
        </p:nvSpPr>
        <p:spPr>
          <a:xfrm>
            <a:off x="550126" y="3918462"/>
            <a:ext cx="266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DM Serif Display" pitchFamily="2" charset="0"/>
              </a:rPr>
              <a:t>Spatial features</a:t>
            </a:r>
            <a:endParaRPr lang="en-IN" sz="2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E851E-F3F5-1D6B-B595-47DC6405354C}"/>
              </a:ext>
            </a:extLst>
          </p:cNvPr>
          <p:cNvSpPr txBox="1"/>
          <p:nvPr/>
        </p:nvSpPr>
        <p:spPr>
          <a:xfrm>
            <a:off x="3597964" y="3918461"/>
            <a:ext cx="266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DM Serif Display" pitchFamily="2" charset="0"/>
              </a:rPr>
              <a:t>Object classes</a:t>
            </a:r>
            <a:endParaRPr lang="en-IN" sz="2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C3DAA-7406-1F75-2821-4D2D41DB9626}"/>
              </a:ext>
            </a:extLst>
          </p:cNvPr>
          <p:cNvSpPr txBox="1"/>
          <p:nvPr/>
        </p:nvSpPr>
        <p:spPr>
          <a:xfrm>
            <a:off x="6077414" y="3918461"/>
            <a:ext cx="23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DM Serif Display" pitchFamily="2" charset="0"/>
              </a:rPr>
              <a:t>Visual features</a:t>
            </a:r>
            <a:endParaRPr lang="en-IN" sz="24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F485F-5E0F-6A97-267D-C9FF03287F96}"/>
              </a:ext>
            </a:extLst>
          </p:cNvPr>
          <p:cNvSpPr txBox="1"/>
          <p:nvPr/>
        </p:nvSpPr>
        <p:spPr>
          <a:xfrm>
            <a:off x="6261494" y="2073842"/>
            <a:ext cx="20369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tx1"/>
                </a:solidFill>
                <a:latin typeface="DM Serif Display" pitchFamily="2" charset="0"/>
              </a:rPr>
              <a:t>ROI Align</a:t>
            </a:r>
            <a:endParaRPr lang="en-IN" sz="33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67194B-D972-E36B-2D22-BEF6E5224163}"/>
              </a:ext>
            </a:extLst>
          </p:cNvPr>
          <p:cNvSpPr txBox="1"/>
          <p:nvPr/>
        </p:nvSpPr>
        <p:spPr>
          <a:xfrm>
            <a:off x="285246" y="1988067"/>
            <a:ext cx="344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DM Serif Display" pitchFamily="2" charset="0"/>
              </a:rPr>
              <a:t>Spatial Feature</a:t>
            </a:r>
            <a:br>
              <a:rPr lang="en-US" sz="2800" dirty="0">
                <a:solidFill>
                  <a:schemeClr val="tx1"/>
                </a:solidFill>
                <a:latin typeface="DM Serif Display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DM Serif Display" pitchFamily="2" charset="0"/>
              </a:rPr>
              <a:t>Extraction</a:t>
            </a:r>
            <a:endParaRPr lang="en-IN" sz="2800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54EF55-4988-93D7-E2CC-69D4B64DE06D}"/>
              </a:ext>
            </a:extLst>
          </p:cNvPr>
          <p:cNvCxnSpPr>
            <a:cxnSpLocks/>
          </p:cNvCxnSpPr>
          <p:nvPr/>
        </p:nvCxnSpPr>
        <p:spPr>
          <a:xfrm>
            <a:off x="4571999" y="2666399"/>
            <a:ext cx="0" cy="125206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01374E-DED4-E0EE-4FF5-A517BA9380A4}"/>
              </a:ext>
            </a:extLst>
          </p:cNvPr>
          <p:cNvCxnSpPr>
            <a:cxnSpLocks/>
          </p:cNvCxnSpPr>
          <p:nvPr/>
        </p:nvCxnSpPr>
        <p:spPr>
          <a:xfrm>
            <a:off x="1587190" y="3077347"/>
            <a:ext cx="0" cy="8462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974521-0128-EBFD-4B84-ECFB1F2BC9E6}"/>
              </a:ext>
            </a:extLst>
          </p:cNvPr>
          <p:cNvCxnSpPr>
            <a:cxnSpLocks/>
          </p:cNvCxnSpPr>
          <p:nvPr/>
        </p:nvCxnSpPr>
        <p:spPr>
          <a:xfrm>
            <a:off x="7099609" y="2697177"/>
            <a:ext cx="0" cy="11462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1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982B-F98D-5214-F84F-00D6CE26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/>
              <a:t>Relation Prediction in Scene Graph Generation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0B251-8DD1-1441-9594-EBB098116B06}"/>
              </a:ext>
            </a:extLst>
          </p:cNvPr>
          <p:cNvSpPr txBox="1"/>
          <p:nvPr/>
        </p:nvSpPr>
        <p:spPr>
          <a:xfrm>
            <a:off x="720000" y="941960"/>
            <a:ext cx="7037841" cy="285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endParaRPr lang="en-US" sz="2800" b="1" i="0" dirty="0">
              <a:solidFill>
                <a:schemeClr val="tx1"/>
              </a:solidFill>
              <a:effectLst/>
              <a:latin typeface="DM Serif Display" pitchFamily="2" charset="0"/>
            </a:endParaRP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Generate All Possible Subject-Object Pairs:</a:t>
            </a:r>
            <a:endParaRPr lang="en-US" sz="2400" dirty="0">
              <a:solidFill>
                <a:schemeClr val="tx1"/>
              </a:solidFill>
              <a:latin typeface="DM Serif Display" pitchFamily="2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Output: All ordered pairs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P={(</a:t>
            </a:r>
            <a:r>
              <a:rPr lang="en-US" sz="240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s,o</a:t>
            </a: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)∣</a:t>
            </a:r>
            <a:r>
              <a:rPr lang="en-US" sz="240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s,o∈O,s≠o</a:t>
            </a: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}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For N objects, ∣P∣=N×(N−1)∣P∣=</a:t>
            </a:r>
            <a:r>
              <a:rPr lang="en-US" sz="2400" i="1" dirty="0">
                <a:solidFill>
                  <a:schemeClr val="tx1"/>
                </a:solidFill>
                <a:effectLst/>
                <a:latin typeface="DM Serif Display" pitchFamily="2" charset="0"/>
              </a:rPr>
              <a:t>N</a:t>
            </a: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×(</a:t>
            </a:r>
            <a:r>
              <a:rPr lang="en-US" sz="2400" i="1" dirty="0">
                <a:solidFill>
                  <a:schemeClr val="tx1"/>
                </a:solidFill>
                <a:effectLst/>
                <a:latin typeface="DM Serif Display" pitchFamily="2" charset="0"/>
              </a:rPr>
              <a:t>N</a:t>
            </a:r>
            <a:r>
              <a:rPr lang="en-US" sz="24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−1) pairs.</a:t>
            </a:r>
          </a:p>
          <a:p>
            <a:endParaRPr lang="en-US" dirty="0"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21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901AF0-84B1-4557-A376-7F5C1BEA102E}"/>
              </a:ext>
            </a:extLst>
          </p:cNvPr>
          <p:cNvSpPr txBox="1"/>
          <p:nvPr/>
        </p:nvSpPr>
        <p:spPr>
          <a:xfrm>
            <a:off x="720000" y="656176"/>
            <a:ext cx="7232173" cy="3490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US" sz="20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 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Filter Pairs with </a:t>
            </a:r>
            <a:r>
              <a:rPr lang="en-US" sz="2800" b="1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GloVe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(Semantic Prior):</a:t>
            </a: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US" sz="16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Rule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: Reject pairs where 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subject→object</a:t>
            </a:r>
            <a:r>
              <a:rPr lang="en-US" sz="1600" b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is semantically invalid</a:t>
            </a:r>
            <a:endParaRPr lang="en-US" sz="1600" b="1" dirty="0">
              <a:solidFill>
                <a:schemeClr val="tx1"/>
              </a:solidFill>
              <a:latin typeface="DM Serif Display" pitchFamily="2" charset="0"/>
            </a:endParaRP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endParaRPr lang="en-US" sz="2000" b="1" i="0" dirty="0">
              <a:solidFill>
                <a:schemeClr val="tx1"/>
              </a:solidFill>
              <a:effectLst/>
              <a:latin typeface="DM Serif Display" pitchFamily="2" charset="0"/>
            </a:endParaRP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endParaRPr lang="en-US" sz="2000" b="1" dirty="0">
              <a:solidFill>
                <a:schemeClr val="tx1"/>
              </a:solidFill>
              <a:latin typeface="DM Serif Display" pitchFamily="2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vs​,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v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o</a:t>
            </a:r>
            <a:r>
              <a:rPr lang="en-US" sz="1800" i="1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n-US" sz="18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​: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GloVe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embeddings for subject/object classes.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vr</a:t>
            </a:r>
            <a:r>
              <a:rPr lang="en-US" sz="180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​: 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GloVe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embeddings for relationships.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τ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: Threshold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A824F4-C259-B416-7F26-CBDED61CA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4281"/>
            <a:ext cx="65" cy="388562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04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69180-C70C-85D3-6CB7-9460B011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605219"/>
            <a:ext cx="511563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12087-A871-B450-2341-8EAEAB5E1F5B}"/>
              </a:ext>
            </a:extLst>
          </p:cNvPr>
          <p:cNvSpPr txBox="1"/>
          <p:nvPr/>
        </p:nvSpPr>
        <p:spPr>
          <a:xfrm>
            <a:off x="904240" y="626440"/>
            <a:ext cx="7122160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US" sz="32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Feature Fusion:</a:t>
            </a:r>
          </a:p>
          <a:p>
            <a:pPr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To predict relations, we build a feature vector that combines information from the subject, the object, and their spatial configuration.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For each valid pair (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s,o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):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fs,o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= [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vs;vo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;</a:t>
            </a:r>
            <a:r>
              <a:rPr lang="el-GR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ϕ(</a:t>
            </a:r>
            <a:r>
              <a:rPr lang="en-US" sz="1800" dirty="0">
                <a:solidFill>
                  <a:schemeClr val="tx1"/>
                </a:solidFill>
                <a:latin typeface="DM Serif Display" pitchFamily="2" charset="0"/>
              </a:rPr>
              <a:t>s, o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)]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DM Serif Display" pitchFamily="2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vs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,</a:t>
            </a:r>
            <a:r>
              <a:rPr lang="en-US" sz="180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v</a:t>
            </a:r>
            <a:r>
              <a:rPr lang="en-US" sz="1800" b="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o</a:t>
            </a:r>
            <a:r>
              <a:rPr lang="en-US" sz="1800" b="0" dirty="0">
                <a:solidFill>
                  <a:schemeClr val="tx1"/>
                </a:solidFill>
                <a:effectLst/>
                <a:latin typeface="DM Serif Display" pitchFamily="2" charset="0"/>
              </a:rPr>
              <a:t>​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: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GloVe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embeddings for subject/object classes.</a:t>
            </a:r>
            <a:endParaRPr lang="en-US" sz="1800" dirty="0">
              <a:solidFill>
                <a:schemeClr val="tx1"/>
              </a:solidFill>
              <a:latin typeface="DM Serif Display" pitchFamily="2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</a:pPr>
            <a:r>
              <a:rPr lang="en-IN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l-GR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ϕ(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s,o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) : Spatial features (8D vector)</a:t>
            </a:r>
          </a:p>
        </p:txBody>
      </p:sp>
    </p:spTree>
    <p:extLst>
      <p:ext uri="{BB962C8B-B14F-4D97-AF65-F5344CB8AC3E}">
        <p14:creationId xmlns:p14="http://schemas.microsoft.com/office/powerpoint/2010/main" val="57088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0BA86-6517-93E5-1AE2-0841DA1D175C}"/>
              </a:ext>
            </a:extLst>
          </p:cNvPr>
          <p:cNvSpPr txBox="1"/>
          <p:nvPr/>
        </p:nvSpPr>
        <p:spPr>
          <a:xfrm>
            <a:off x="613155" y="574036"/>
            <a:ext cx="759414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DM Serif Display" pitchFamily="2" charset="0"/>
              </a:rPr>
              <a:t>MLP Classifier and Soft-max Scoring :</a:t>
            </a:r>
          </a:p>
          <a:p>
            <a:endParaRPr lang="en-US" sz="2000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The fused feature f is fed into a neural classifier (typically several fully-connected layers)</a:t>
            </a:r>
          </a:p>
          <a:p>
            <a:endParaRPr lang="en-US" sz="2000" dirty="0">
              <a:solidFill>
                <a:schemeClr val="tx1"/>
              </a:solidFill>
              <a:latin typeface="DM Serif Display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DM Serif Display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DM Serif Display" pitchFamily="2" charset="0"/>
              </a:rPr>
              <a:t>Network then applies a soft-max function to convert logits into a probability distribution over relation classes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127F9-A48E-A879-43CC-C09AE1A7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69" y="3565221"/>
            <a:ext cx="303889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5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51BE8E-32E0-0200-F538-1669D8AB80A4}"/>
              </a:ext>
            </a:extLst>
          </p:cNvPr>
          <p:cNvSpPr txBox="1"/>
          <p:nvPr/>
        </p:nvSpPr>
        <p:spPr>
          <a:xfrm>
            <a:off x="1473200" y="1554649"/>
            <a:ext cx="5110480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/>
                </a:solidFill>
                <a:effectLst/>
                <a:latin typeface="DM Serif Display" pitchFamily="2" charset="0"/>
              </a:rPr>
              <a:t> P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(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r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∣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,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o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)=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softmax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(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W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2​ReLU(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W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1​</a:t>
            </a:r>
            <a:r>
              <a:rPr lang="en-US" sz="2000" b="1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f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s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,</a:t>
            </a:r>
            <a:r>
              <a:rPr lang="en-US" sz="2000" b="0" i="1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o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​+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b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1​)+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b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2​)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W1∈R(512×df)​, W2∈R(∣R∣×512)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DM Serif Display" pitchFamily="2" charset="0"/>
              </a:rPr>
              <a:t>df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DM Serif Display" pitchFamily="2" charset="0"/>
              </a:rPr>
              <a:t>​: Fused feature dimension (e.g., 608 for    GloVe-300 + spatial-8).</a:t>
            </a:r>
          </a:p>
        </p:txBody>
      </p:sp>
    </p:spTree>
    <p:extLst>
      <p:ext uri="{BB962C8B-B14F-4D97-AF65-F5344CB8AC3E}">
        <p14:creationId xmlns:p14="http://schemas.microsoft.com/office/powerpoint/2010/main" val="330079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-254334" y="2819363"/>
            <a:ext cx="9223236" cy="6747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What can be Learnt from an Image?</a:t>
            </a:r>
            <a:endParaRPr sz="40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115A31-B5A0-6075-DAD5-3F67F219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4" y="542693"/>
            <a:ext cx="7761248" cy="40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2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942DD1B6-EB00-CD1E-5772-2C37E0048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>
            <a:extLst>
              <a:ext uri="{FF2B5EF4-FFF2-40B4-BE49-F238E27FC236}">
                <a16:creationId xmlns:a16="http://schemas.microsoft.com/office/drawing/2014/main" id="{E7137050-B657-4076-A70D-04D065C54207}"/>
              </a:ext>
            </a:extLst>
          </p:cNvPr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>
            <a:extLst>
              <a:ext uri="{FF2B5EF4-FFF2-40B4-BE49-F238E27FC236}">
                <a16:creationId xmlns:a16="http://schemas.microsoft.com/office/drawing/2014/main" id="{CFB7ACA2-6C58-6172-7D3C-EDF915F908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04" name="Google Shape;304;p33">
            <a:extLst>
              <a:ext uri="{FF2B5EF4-FFF2-40B4-BE49-F238E27FC236}">
                <a16:creationId xmlns:a16="http://schemas.microsoft.com/office/drawing/2014/main" id="{7A98608C-339A-11C1-F6ED-530D815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54439" y="2807750"/>
            <a:ext cx="7565361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Scene Graph Generation</a:t>
            </a:r>
            <a:endParaRPr sz="5400" dirty="0"/>
          </a:p>
        </p:txBody>
      </p:sp>
      <p:cxnSp>
        <p:nvCxnSpPr>
          <p:cNvPr id="306" name="Google Shape;306;p33">
            <a:extLst>
              <a:ext uri="{FF2B5EF4-FFF2-40B4-BE49-F238E27FC236}">
                <a16:creationId xmlns:a16="http://schemas.microsoft.com/office/drawing/2014/main" id="{163751D4-4861-0291-FEE5-E203D8103315}"/>
              </a:ext>
            </a:extLst>
          </p:cNvPr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92626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B981-29AE-DD4D-FC16-DF1663FD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19" y="460659"/>
            <a:ext cx="7704000" cy="482700"/>
          </a:xfrm>
        </p:spPr>
        <p:txBody>
          <a:bodyPr/>
          <a:lstStyle/>
          <a:p>
            <a:r>
              <a:rPr lang="en-IN" dirty="0"/>
              <a:t>Sample Scene Graph From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14875-6FC9-6701-3069-4340A1D2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2" y="1136029"/>
            <a:ext cx="3999572" cy="3443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CA34C-2481-3969-3E2F-FE377F9D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46" y="1136030"/>
            <a:ext cx="3999572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9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9A5C9-0D4A-7C9F-8647-2E1D0508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8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815DBF5D-A39E-271B-8185-44BC6F1B3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>
            <a:extLst>
              <a:ext uri="{FF2B5EF4-FFF2-40B4-BE49-F238E27FC236}">
                <a16:creationId xmlns:a16="http://schemas.microsoft.com/office/drawing/2014/main" id="{B08D9503-5DE4-FCCD-E6CD-F1EA832A8532}"/>
              </a:ext>
            </a:extLst>
          </p:cNvPr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>
            <a:extLst>
              <a:ext uri="{FF2B5EF4-FFF2-40B4-BE49-F238E27FC236}">
                <a16:creationId xmlns:a16="http://schemas.microsoft.com/office/drawing/2014/main" id="{25C0D288-F104-9726-5BD7-D100D968E01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04" name="Google Shape;304;p33">
            <a:extLst>
              <a:ext uri="{FF2B5EF4-FFF2-40B4-BE49-F238E27FC236}">
                <a16:creationId xmlns:a16="http://schemas.microsoft.com/office/drawing/2014/main" id="{1F606A80-60C9-14C4-BA7A-DF52CE0DE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54439" y="2807750"/>
            <a:ext cx="7565361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Metrics And Results</a:t>
            </a:r>
            <a:endParaRPr sz="5400" dirty="0"/>
          </a:p>
        </p:txBody>
      </p:sp>
      <p:cxnSp>
        <p:nvCxnSpPr>
          <p:cNvPr id="306" name="Google Shape;306;p33">
            <a:extLst>
              <a:ext uri="{FF2B5EF4-FFF2-40B4-BE49-F238E27FC236}">
                <a16:creationId xmlns:a16="http://schemas.microsoft.com/office/drawing/2014/main" id="{D7E7A22C-9C0D-D8C9-6274-457CFBEE8F84}"/>
              </a:ext>
            </a:extLst>
          </p:cNvPr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40420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23CB-6DDC-DBF8-BADD-73CF4277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D0E66-8694-0981-3901-55CE5FA3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1D3A-90CF-61C8-2511-E1B7459A9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0"/>
            <a:ext cx="7704000" cy="482700"/>
          </a:xfrm>
        </p:spPr>
        <p:txBody>
          <a:bodyPr/>
          <a:lstStyle/>
          <a:p>
            <a:pPr algn="ctr"/>
            <a:r>
              <a:rPr lang="en-IN" sz="2800" dirty="0"/>
              <a:t>Results</a:t>
            </a:r>
            <a:r>
              <a:rPr lang="en-IN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4CEF0A-FB14-88D2-800F-1EE007530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43650"/>
              </p:ext>
            </p:extLst>
          </p:nvPr>
        </p:nvGraphicFramePr>
        <p:xfrm>
          <a:off x="104080" y="624468"/>
          <a:ext cx="8184996" cy="3650510"/>
        </p:xfrm>
        <a:graphic>
          <a:graphicData uri="http://schemas.openxmlformats.org/drawingml/2006/table">
            <a:tbl>
              <a:tblPr firstRow="1" bandRow="1">
                <a:tableStyleId>{681C3E35-8F1A-410C-9784-DD3E2C7BCF33}</a:tableStyleId>
              </a:tblPr>
              <a:tblGrid>
                <a:gridCol w="2728332">
                  <a:extLst>
                    <a:ext uri="{9D8B030D-6E8A-4147-A177-3AD203B41FA5}">
                      <a16:colId xmlns:a16="http://schemas.microsoft.com/office/drawing/2014/main" val="685414954"/>
                    </a:ext>
                  </a:extLst>
                </a:gridCol>
                <a:gridCol w="2728332">
                  <a:extLst>
                    <a:ext uri="{9D8B030D-6E8A-4147-A177-3AD203B41FA5}">
                      <a16:colId xmlns:a16="http://schemas.microsoft.com/office/drawing/2014/main" val="626861399"/>
                    </a:ext>
                  </a:extLst>
                </a:gridCol>
                <a:gridCol w="2728332">
                  <a:extLst>
                    <a:ext uri="{9D8B030D-6E8A-4147-A177-3AD203B41FA5}">
                      <a16:colId xmlns:a16="http://schemas.microsoft.com/office/drawing/2014/main" val="3966267991"/>
                    </a:ext>
                  </a:extLst>
                </a:gridCol>
              </a:tblGrid>
              <a:tr h="52716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SGDet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  mR@50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SGDet</a:t>
                      </a:r>
                      <a:r>
                        <a:rPr lang="en-IN" sz="24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  mR@100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917153"/>
                  </a:ext>
                </a:extLst>
              </a:tr>
              <a:tr h="673668">
                <a:tc>
                  <a:txBody>
                    <a:bodyPr/>
                    <a:lstStyle/>
                    <a:p>
                      <a:pPr algn="l"/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Neural Motifs</a:t>
                      </a:r>
                    </a:p>
                    <a:p>
                      <a:pPr algn="l"/>
                      <a:r>
                        <a:rPr lang="en-IN" sz="14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(Recurrent pattern modelling through global context)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919483"/>
                  </a:ext>
                </a:extLst>
              </a:tr>
              <a:tr h="715430">
                <a:tc>
                  <a:txBody>
                    <a:bodyPr/>
                    <a:lstStyle/>
                    <a:p>
                      <a:r>
                        <a:rPr lang="en-IN" b="0" dirty="0" err="1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VCTree</a:t>
                      </a:r>
                      <a:endParaRPr lang="en-IN" b="0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  <a:p>
                      <a:r>
                        <a:rPr lang="en-IN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(Visual Context Tree : Contextual Importance and Visual Closeness)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62300"/>
                  </a:ext>
                </a:extLst>
              </a:tr>
              <a:tr h="71543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PE – NET</a:t>
                      </a: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(Prototype Based Embedding Network)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91285"/>
                  </a:ext>
                </a:extLst>
              </a:tr>
              <a:tr h="71543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Our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794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F93C03-1A71-DE3A-9E3B-43D6818E4033}"/>
              </a:ext>
            </a:extLst>
          </p:cNvPr>
          <p:cNvSpPr txBox="1"/>
          <p:nvPr/>
        </p:nvSpPr>
        <p:spPr>
          <a:xfrm>
            <a:off x="4847063" y="4646341"/>
            <a:ext cx="344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chemeClr val="tx1"/>
                </a:solidFill>
                <a:latin typeface="DM Serif Display" pitchFamily="2" charset="0"/>
              </a:rPr>
              <a:t>SGDet</a:t>
            </a:r>
            <a:r>
              <a:rPr lang="en-IN" sz="1800" dirty="0">
                <a:solidFill>
                  <a:schemeClr val="tx1"/>
                </a:solidFill>
                <a:latin typeface="DM Serif Display" pitchFamily="2" charset="0"/>
              </a:rPr>
              <a:t> – Scene Graph Detection</a:t>
            </a:r>
          </a:p>
        </p:txBody>
      </p:sp>
    </p:spTree>
    <p:extLst>
      <p:ext uri="{BB962C8B-B14F-4D97-AF65-F5344CB8AC3E}">
        <p14:creationId xmlns:p14="http://schemas.microsoft.com/office/powerpoint/2010/main" val="2646876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158F6536-2962-5051-7FA5-EE4377FE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>
            <a:extLst>
              <a:ext uri="{FF2B5EF4-FFF2-40B4-BE49-F238E27FC236}">
                <a16:creationId xmlns:a16="http://schemas.microsoft.com/office/drawing/2014/main" id="{A97E12CC-2AD4-B8FF-7C3D-E7D04594249C}"/>
              </a:ext>
            </a:extLst>
          </p:cNvPr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>
            <a:extLst>
              <a:ext uri="{FF2B5EF4-FFF2-40B4-BE49-F238E27FC236}">
                <a16:creationId xmlns:a16="http://schemas.microsoft.com/office/drawing/2014/main" id="{73D3A537-A294-9A93-12BB-E77372E8D3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04" name="Google Shape;304;p33">
            <a:extLst>
              <a:ext uri="{FF2B5EF4-FFF2-40B4-BE49-F238E27FC236}">
                <a16:creationId xmlns:a16="http://schemas.microsoft.com/office/drawing/2014/main" id="{4F67D5B8-74A3-34FB-04FE-2C24727555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37890" y="2674369"/>
            <a:ext cx="9188606" cy="1046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Future Scope And Applications</a:t>
            </a:r>
            <a:endParaRPr sz="4800" dirty="0"/>
          </a:p>
        </p:txBody>
      </p:sp>
      <p:cxnSp>
        <p:nvCxnSpPr>
          <p:cNvPr id="306" name="Google Shape;306;p33">
            <a:extLst>
              <a:ext uri="{FF2B5EF4-FFF2-40B4-BE49-F238E27FC236}">
                <a16:creationId xmlns:a16="http://schemas.microsoft.com/office/drawing/2014/main" id="{AAF24526-4C80-CB9A-D5A9-C458C50B8519}"/>
              </a:ext>
            </a:extLst>
          </p:cNvPr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16989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Video">
            <a:hlinkClick r:id="" action="ppaction://media"/>
            <a:extLst>
              <a:ext uri="{FF2B5EF4-FFF2-40B4-BE49-F238E27FC236}">
                <a16:creationId xmlns:a16="http://schemas.microsoft.com/office/drawing/2014/main" id="{9C4C87D5-9221-BD0C-8E38-EBFCC1743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113" y="0"/>
            <a:ext cx="7709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A666E-4701-514F-0BFB-113DCCEC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" y="545945"/>
            <a:ext cx="3857625" cy="4051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26C97-2C9D-6405-6658-4671F63C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27" y="1682335"/>
            <a:ext cx="4557946" cy="17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5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C3BEDF-FF04-2687-5624-78B5520D1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76259"/>
              </p:ext>
            </p:extLst>
          </p:nvPr>
        </p:nvGraphicFramePr>
        <p:xfrm>
          <a:off x="542013" y="2743200"/>
          <a:ext cx="7670868" cy="1859280"/>
        </p:xfrm>
        <a:graphic>
          <a:graphicData uri="http://schemas.openxmlformats.org/drawingml/2006/table">
            <a:tbl>
              <a:tblPr>
                <a:tableStyleId>{681C3E35-8F1A-410C-9784-DD3E2C7BCF33}</a:tableStyleId>
              </a:tblPr>
              <a:tblGrid>
                <a:gridCol w="3835434">
                  <a:extLst>
                    <a:ext uri="{9D8B030D-6E8A-4147-A177-3AD203B41FA5}">
                      <a16:colId xmlns:a16="http://schemas.microsoft.com/office/drawing/2014/main" val="3094532849"/>
                    </a:ext>
                  </a:extLst>
                </a:gridCol>
                <a:gridCol w="3835434">
                  <a:extLst>
                    <a:ext uri="{9D8B030D-6E8A-4147-A177-3AD203B41FA5}">
                      <a16:colId xmlns:a16="http://schemas.microsoft.com/office/drawing/2014/main" val="1965158218"/>
                    </a:ext>
                  </a:extLst>
                </a:gridCol>
              </a:tblGrid>
              <a:tr h="26312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Subtasks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31445"/>
                  </a:ext>
                </a:extLst>
              </a:tr>
              <a:tr h="44731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Image Captioning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Retrieval-based, Template-based, Deep Learning-based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703822"/>
                  </a:ext>
                </a:extLst>
              </a:tr>
              <a:tr h="447313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Visual Question Answering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Standard VQA, Knowledge-based VQA, Text VQA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378103"/>
                  </a:ext>
                </a:extLst>
              </a:tr>
              <a:tr h="447313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Image Retrieval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Content-based, Sketch-based, Text-based, Semantic, Annotation-based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92649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008067-EEC5-A2A7-505A-05A6D2FE8694}"/>
              </a:ext>
            </a:extLst>
          </p:cNvPr>
          <p:cNvSpPr txBox="1"/>
          <p:nvPr/>
        </p:nvSpPr>
        <p:spPr>
          <a:xfrm>
            <a:off x="596393" y="612843"/>
            <a:ext cx="69358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DM Serif Display" pitchFamily="2" charset="0"/>
                <a:cs typeface="Arial" panose="020B0604020202020204" pitchFamily="34" charset="0"/>
              </a:rPr>
              <a:t>Various vision language Tasks</a:t>
            </a:r>
          </a:p>
          <a:p>
            <a:endParaRPr lang="en-US" b="1" dirty="0">
              <a:latin typeface="DM Serif Display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AF114-562B-3BFA-5CD8-C928D3131BEE}"/>
              </a:ext>
            </a:extLst>
          </p:cNvPr>
          <p:cNvSpPr txBox="1"/>
          <p:nvPr/>
        </p:nvSpPr>
        <p:spPr>
          <a:xfrm>
            <a:off x="714375" y="1351507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Vision-Language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Importance of 2D vision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DM Serif Display" pitchFamily="2" charset="0"/>
              </a:rPr>
              <a:t>Project scope – Analyze, Describe and Retrieve Meaningful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3317643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8C81-C44D-B2F2-5AAF-0C8EE2717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D2E00F-18F7-3732-E168-2CC7C449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824"/>
            <a:ext cx="3857625" cy="4088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0D3FA-E8A6-658F-8271-3B3A315E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033346"/>
            <a:ext cx="4581564" cy="30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8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0CE0-0B83-9F0B-221C-2520D1F19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C5E91C-1FC2-DA3F-C90C-7D61AB33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6FF09-1B47-E70F-36DA-C6972426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261879"/>
            <a:ext cx="457203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9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4E5B-B182-61DF-FEE7-417E4B1A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88DF08-78C0-B2E8-98B8-8FF9A649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B1E7E-9E55-13F4-7CCC-D346D746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042774"/>
            <a:ext cx="4580131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5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87B2-9F89-0334-7B43-4F8A97770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2E370-5835-CE03-AB07-80A16A18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A5B2C-E8F4-868E-8722-047FA114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388170"/>
            <a:ext cx="457269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D2B3-D75C-A805-D888-DBA69AD2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1D370-B0C9-C29E-4D7C-6FFA81AE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61F47-316A-2397-E318-05AB8258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606590"/>
            <a:ext cx="457269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68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6BDE1-5D4F-AFBD-5FBE-0833F296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C9CAB-5A6A-2363-0138-E77975E3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" y="0"/>
            <a:ext cx="385762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F4EB5-E848-7F45-9733-2B8816EF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77" y="804616"/>
            <a:ext cx="457064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74B74F4-0437-6032-E5CA-447157845BC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72103" y="1017700"/>
            <a:ext cx="2174504" cy="118774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erif Display" pitchFamily="2" charset="0"/>
              </a:rPr>
              <a:t>Real-Time</a:t>
            </a:r>
          </a:p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erif Display" pitchFamily="2" charset="0"/>
              </a:rPr>
              <a:t>     Applications:</a:t>
            </a:r>
            <a:endParaRPr lang="en-IN" sz="1800" dirty="0">
              <a:latin typeface="DM Serif Display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7BA39ED-CCDE-9E60-EF1C-63AAA11B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And Application</a:t>
            </a: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0C495D0-C55F-C1E4-7A15-DD5D639D539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43870" y="1489714"/>
            <a:ext cx="29280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erif Display" pitchFamily="2" charset="0"/>
              </a:rPr>
              <a:t>Person-Centric Action   Recognition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4B624-0D31-0F39-80AA-4EA22C8CBECB}"/>
              </a:ext>
            </a:extLst>
          </p:cNvPr>
          <p:cNvSpPr txBox="1"/>
          <p:nvPr/>
        </p:nvSpPr>
        <p:spPr>
          <a:xfrm>
            <a:off x="1021178" y="2336437"/>
            <a:ext cx="2573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DM Serif Display" pitchFamily="2" charset="0"/>
              </a:rPr>
              <a:t>Add modules for person re-identification and action recognition to describe what a specific person is doing (e.g., "Person X is walking" or "picking up an object").</a:t>
            </a:r>
            <a:endParaRPr lang="en-IN" dirty="0">
              <a:solidFill>
                <a:schemeClr val="tx1"/>
              </a:solidFill>
              <a:latin typeface="DM Serif Display" pitchFamily="2" charset="0"/>
            </a:endParaRPr>
          </a:p>
        </p:txBody>
      </p:sp>
      <p:sp>
        <p:nvSpPr>
          <p:cNvPr id="18" name="Subtitle 3">
            <a:extLst>
              <a:ext uri="{FF2B5EF4-FFF2-40B4-BE49-F238E27FC236}">
                <a16:creationId xmlns:a16="http://schemas.microsoft.com/office/drawing/2014/main" id="{01B5E0B8-4D85-E599-8D8A-055BCDC7E8E8}"/>
              </a:ext>
            </a:extLst>
          </p:cNvPr>
          <p:cNvSpPr txBox="1">
            <a:spLocks/>
          </p:cNvSpPr>
          <p:nvPr/>
        </p:nvSpPr>
        <p:spPr>
          <a:xfrm>
            <a:off x="5387286" y="2336437"/>
            <a:ext cx="2735536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altLang="en-US" sz="1400" dirty="0">
                <a:solidFill>
                  <a:schemeClr val="tx1"/>
                </a:solidFill>
                <a:latin typeface="DM Serif Display" pitchFamily="2" charset="0"/>
              </a:rPr>
              <a:t>Enable real-time,</a:t>
            </a:r>
          </a:p>
          <a:p>
            <a:r>
              <a:rPr lang="en-US" altLang="en-US" sz="1400" dirty="0">
                <a:solidFill>
                  <a:schemeClr val="tx1"/>
                </a:solidFill>
                <a:latin typeface="DM Serif Display" pitchFamily="2" charset="0"/>
              </a:rPr>
              <a:t>dynamic activity recognition</a:t>
            </a:r>
          </a:p>
          <a:p>
            <a:r>
              <a:rPr lang="en-US" altLang="en-US" sz="1400" dirty="0">
                <a:solidFill>
                  <a:schemeClr val="tx1"/>
                </a:solidFill>
                <a:latin typeface="DM Serif Display" pitchFamily="2" charset="0"/>
              </a:rPr>
              <a:t> for use in surveillance, smart</a:t>
            </a:r>
          </a:p>
          <a:p>
            <a:r>
              <a:rPr lang="en-US" altLang="en-US" sz="1400" dirty="0">
                <a:solidFill>
                  <a:schemeClr val="tx1"/>
                </a:solidFill>
                <a:latin typeface="DM Serif Display" pitchFamily="2" charset="0"/>
              </a:rPr>
              <a:t> analytics, and personalized</a:t>
            </a:r>
          </a:p>
          <a:p>
            <a:r>
              <a:rPr lang="en-US" altLang="en-US" sz="1400" dirty="0">
                <a:solidFill>
                  <a:schemeClr val="tx1"/>
                </a:solidFill>
                <a:latin typeface="DM Serif Display" pitchFamily="2" charset="0"/>
              </a:rPr>
              <a:t> monitoring.</a:t>
            </a:r>
            <a:endParaRPr lang="en-IN" sz="1400" dirty="0">
              <a:latin typeface="DM Serif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960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7625-B474-7AA0-17DC-3AAA103CE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816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68DC68-9785-D983-EA7D-22D8F2611DE3}"/>
              </a:ext>
            </a:extLst>
          </p:cNvPr>
          <p:cNvSpPr txBox="1"/>
          <p:nvPr/>
        </p:nvSpPr>
        <p:spPr>
          <a:xfrm>
            <a:off x="807396" y="554477"/>
            <a:ext cx="740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/>
                </a:solidFill>
                <a:latin typeface="DM Serif Display" pitchFamily="2" charset="0"/>
              </a:rPr>
              <a:t>Progression of Image Understanding</a:t>
            </a:r>
            <a:endParaRPr lang="en-US" sz="2800" i="1" dirty="0">
              <a:latin typeface="DM Serif Display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D0BE2C-A6B4-CF1D-FF05-E67D28169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104614"/>
              </p:ext>
            </p:extLst>
          </p:nvPr>
        </p:nvGraphicFramePr>
        <p:xfrm>
          <a:off x="1105711" y="1830070"/>
          <a:ext cx="6096000" cy="2286000"/>
        </p:xfrm>
        <a:graphic>
          <a:graphicData uri="http://schemas.openxmlformats.org/drawingml/2006/table">
            <a:tbl>
              <a:tblPr firstRow="1" bandRow="1">
                <a:tableStyleId>{681C3E35-8F1A-410C-9784-DD3E2C7BCF33}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128062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9495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Stage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Key Focus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82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Early Image Understanding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Low-level features (edges, textures)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9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Object Recognition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Detection of individual objects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10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Scene Understanding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DM Serif Display" pitchFamily="2" charset="0"/>
                        </a:rPr>
                        <a:t>Representation of object relationships and context</a:t>
                      </a:r>
                      <a:endParaRPr lang="en-IN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DM Serif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16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19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D9BD9-46B4-30EE-A969-D30E6DAA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37" y="1643953"/>
            <a:ext cx="6332552" cy="1507809"/>
          </a:xfrm>
        </p:spPr>
        <p:txBody>
          <a:bodyPr/>
          <a:lstStyle/>
          <a:p>
            <a:r>
              <a:rPr lang="en-US" dirty="0"/>
              <a:t>What is the best way to Analyze, Retrieve and Represent?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8A2D9-9910-ADBB-2CCE-E2C4959B1913}"/>
              </a:ext>
            </a:extLst>
          </p:cNvPr>
          <p:cNvSpPr txBox="1"/>
          <p:nvPr/>
        </p:nvSpPr>
        <p:spPr>
          <a:xfrm>
            <a:off x="544904" y="807395"/>
            <a:ext cx="1011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6A2B0-C307-EC31-CD28-CD9C31F94AA8}"/>
              </a:ext>
            </a:extLst>
          </p:cNvPr>
          <p:cNvSpPr txBox="1"/>
          <p:nvPr/>
        </p:nvSpPr>
        <p:spPr>
          <a:xfrm>
            <a:off x="5904690" y="2571750"/>
            <a:ext cx="1245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02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3"/>
          <p:cNvCxnSpPr/>
          <p:nvPr/>
        </p:nvCxnSpPr>
        <p:spPr>
          <a:xfrm>
            <a:off x="705150" y="3819525"/>
            <a:ext cx="772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3"/>
          <p:cNvSpPr txBox="1">
            <a:spLocks noGrp="1"/>
          </p:cNvSpPr>
          <p:nvPr>
            <p:ph type="title" idx="2"/>
          </p:nvPr>
        </p:nvSpPr>
        <p:spPr>
          <a:xfrm flipH="1">
            <a:off x="6720600" y="1447850"/>
            <a:ext cx="16992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 flipH="1">
            <a:off x="1112520" y="2807750"/>
            <a:ext cx="730728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Visual Scene Understanding</a:t>
            </a:r>
            <a:endParaRPr sz="4400" dirty="0"/>
          </a:p>
        </p:txBody>
      </p:sp>
      <p:cxnSp>
        <p:nvCxnSpPr>
          <p:cNvPr id="306" name="Google Shape;306;p33"/>
          <p:cNvCxnSpPr/>
          <p:nvPr/>
        </p:nvCxnSpPr>
        <p:spPr>
          <a:xfrm rot="10800000">
            <a:off x="7253450" y="2609075"/>
            <a:ext cx="103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225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02CE7F-833D-5EED-0659-244BAA8B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/>
              <a:t>Computer Vision Was Focused on DISCONNECTED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2894C-9709-9D87-C900-EC2D259DF1E8}"/>
              </a:ext>
            </a:extLst>
          </p:cNvPr>
          <p:cNvSpPr txBox="1"/>
          <p:nvPr/>
        </p:nvSpPr>
        <p:spPr>
          <a:xfrm>
            <a:off x="720000" y="1994170"/>
            <a:ext cx="7538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  <a:latin typeface="DM Serif Display" pitchFamily="2" charset="0"/>
              </a:rPr>
              <a:t>Visual scene understanding has traditionally focused on identifying Objects and images in OBJECT-Centric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DM Serif Display" pitchFamily="2" charset="0"/>
              </a:rPr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DM Serif Display" pitchFamily="2" charset="0"/>
              </a:rPr>
              <a:t>Object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1"/>
                </a:solidFill>
                <a:latin typeface="DM Serif Display" pitchFamily="2" charset="0"/>
              </a:rPr>
              <a:t>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131210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AE7D3E5-F0AC-186D-0A41-88195482B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678" y="1310084"/>
            <a:ext cx="2109000" cy="48480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EBB0B-477F-823D-BBFD-0B092C5A20B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43553" y="3968972"/>
            <a:ext cx="2016386" cy="388929"/>
          </a:xfrm>
        </p:spPr>
        <p:txBody>
          <a:bodyPr/>
          <a:lstStyle/>
          <a:p>
            <a:r>
              <a:rPr lang="en-US" sz="1400" dirty="0">
                <a:latin typeface="DM Serif Display" pitchFamily="2" charset="0"/>
              </a:rPr>
              <a:t>Presence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5B3817-B0AB-2B3D-EDB5-9C5BF94EFEF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69644" y="3960615"/>
            <a:ext cx="2109000" cy="388929"/>
          </a:xfrm>
        </p:spPr>
        <p:txBody>
          <a:bodyPr/>
          <a:lstStyle/>
          <a:p>
            <a:r>
              <a:rPr lang="en-US" sz="1400" dirty="0">
                <a:latin typeface="DM Serif Display" pitchFamily="2" charset="0"/>
              </a:rPr>
              <a:t>Spatial Extent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4A79BD-C96F-F5F3-0344-869FEA510E4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88349" y="3960614"/>
            <a:ext cx="2105100" cy="388929"/>
          </a:xfrm>
        </p:spPr>
        <p:txBody>
          <a:bodyPr/>
          <a:lstStyle/>
          <a:p>
            <a:r>
              <a:rPr lang="en-US" sz="1400" dirty="0">
                <a:latin typeface="DM Serif Display" pitchFamily="2" charset="0"/>
              </a:rPr>
              <a:t>Pixel Wise Spatial Extent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9B1B90F-381E-361B-9985-F2FF316270A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09610" y="1316662"/>
            <a:ext cx="2348229" cy="484800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C2A668F-7E64-52F0-B858-0F73FAB408C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75771" y="1364508"/>
            <a:ext cx="2348229" cy="484800"/>
          </a:xfrm>
        </p:spPr>
        <p:txBody>
          <a:bodyPr/>
          <a:lstStyle/>
          <a:p>
            <a:r>
              <a:rPr lang="en-US" dirty="0"/>
              <a:t>Instance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5FEF86-66C1-4E11-795B-27A402D9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Centric Techniques</a:t>
            </a:r>
          </a:p>
        </p:txBody>
      </p:sp>
      <p:pic>
        <p:nvPicPr>
          <p:cNvPr id="10" name="Picture 9" descr="A cat standing on a rock&#10;&#10;AI-generated content may be incorrect.">
            <a:extLst>
              <a:ext uri="{FF2B5EF4-FFF2-40B4-BE49-F238E27FC236}">
                <a16:creationId xmlns:a16="http://schemas.microsoft.com/office/drawing/2014/main" id="{D0870DB6-51E5-454B-7C0D-86EBEAC3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78" y="1749647"/>
            <a:ext cx="1930400" cy="2070100"/>
          </a:xfrm>
          <a:prstGeom prst="rect">
            <a:avLst/>
          </a:prstGeom>
        </p:spPr>
      </p:pic>
      <p:pic>
        <p:nvPicPr>
          <p:cNvPr id="12" name="Picture 11" descr="A group of animals in a bucket&#10;&#10;AI-generated content may be incorrect.">
            <a:extLst>
              <a:ext uri="{FF2B5EF4-FFF2-40B4-BE49-F238E27FC236}">
                <a16:creationId xmlns:a16="http://schemas.microsoft.com/office/drawing/2014/main" id="{94805EEA-8FB1-CBB4-060A-960C2D8E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25" y="1749647"/>
            <a:ext cx="2057400" cy="2006600"/>
          </a:xfrm>
          <a:prstGeom prst="rect">
            <a:avLst/>
          </a:prstGeom>
        </p:spPr>
      </p:pic>
      <p:pic>
        <p:nvPicPr>
          <p:cNvPr id="14" name="Picture 13" descr="A dog and cat in a bucket&#10;&#10;AI-generated content may be incorrect.">
            <a:extLst>
              <a:ext uri="{FF2B5EF4-FFF2-40B4-BE49-F238E27FC236}">
                <a16:creationId xmlns:a16="http://schemas.microsoft.com/office/drawing/2014/main" id="{18913E3C-0AB7-9D0F-1559-8B570034C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350" y="1749647"/>
            <a:ext cx="2057400" cy="200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C9A2D5-4D43-55EA-BD9C-1399F2E53A60}"/>
              </a:ext>
            </a:extLst>
          </p:cNvPr>
          <p:cNvSpPr txBox="1"/>
          <p:nvPr/>
        </p:nvSpPr>
        <p:spPr>
          <a:xfrm>
            <a:off x="824279" y="4620280"/>
            <a:ext cx="7321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https://medium.com/swlh/object-detection-and-instance-segmentation-a-detailed-overview-94ca109274f2</a:t>
            </a:r>
            <a:r>
              <a:rPr lang="en-US" sz="1200" dirty="0">
                <a:solidFill>
                  <a:schemeClr val="tx1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72439839"/>
      </p:ext>
    </p:extLst>
  </p:cSld>
  <p:clrMapOvr>
    <a:masterClrMapping/>
  </p:clrMapOvr>
</p:sld>
</file>

<file path=ppt/theme/theme1.xml><?xml version="1.0" encoding="utf-8"?>
<a:theme xmlns:a="http://schemas.openxmlformats.org/drawingml/2006/main" name="Antibiotic Resistance Clinical Case Report by Slidesgo">
  <a:themeElements>
    <a:clrScheme name="Simple Light">
      <a:dk1>
        <a:srgbClr val="525151"/>
      </a:dk1>
      <a:lt1>
        <a:srgbClr val="F0EEEA"/>
      </a:lt1>
      <a:dk2>
        <a:srgbClr val="F46B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251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1463</Words>
  <Application>Microsoft Office PowerPoint</Application>
  <PresentationFormat>On-screen Show (16:9)</PresentationFormat>
  <Paragraphs>255</Paragraphs>
  <Slides>47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Open Sans</vt:lpstr>
      <vt:lpstr>Arial</vt:lpstr>
      <vt:lpstr>DM Serif Display</vt:lpstr>
      <vt:lpstr>Bebas Neue</vt:lpstr>
      <vt:lpstr>Antibiotic Resistance Clinical Case Report by Slidesgo</vt:lpstr>
      <vt:lpstr>Understanding Image Scenes And Videos By Scene Graph Generation</vt:lpstr>
      <vt:lpstr>Table Of Contents</vt:lpstr>
      <vt:lpstr>01</vt:lpstr>
      <vt:lpstr>PowerPoint Presentation</vt:lpstr>
      <vt:lpstr>PowerPoint Presentation</vt:lpstr>
      <vt:lpstr>What is the best way to Analyze, Retrieve and Represent?</vt:lpstr>
      <vt:lpstr>02</vt:lpstr>
      <vt:lpstr>Computer Vision Was Focused on DISCONNECTED OBJECTS</vt:lpstr>
      <vt:lpstr>Object Centric Techniques</vt:lpstr>
      <vt:lpstr>However, Representing scenes as collection of objects fails to capture RELATIONSHIPS which is essential for scene understanding.</vt:lpstr>
      <vt:lpstr>What Info Does Language Capture?</vt:lpstr>
      <vt:lpstr>Then Comes Scene Graph! </vt:lpstr>
      <vt:lpstr>03</vt:lpstr>
      <vt:lpstr>DATASET</vt:lpstr>
      <vt:lpstr>Contents of Dataset</vt:lpstr>
      <vt:lpstr>PowerPoint Presentation</vt:lpstr>
      <vt:lpstr>04</vt:lpstr>
      <vt:lpstr>Model Architecture</vt:lpstr>
      <vt:lpstr>PowerPoint Presentation</vt:lpstr>
      <vt:lpstr>Step 2: YOLO Neck – PAN-FPN </vt:lpstr>
      <vt:lpstr>PowerPoint Presentation</vt:lpstr>
      <vt:lpstr>PowerPoint Presentation</vt:lpstr>
      <vt:lpstr>PowerPoint Presentation</vt:lpstr>
      <vt:lpstr>         Image             YOLO</vt:lpstr>
      <vt:lpstr>Relation Prediction in Scene Graph Generation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Sample Scene Graph From Image</vt:lpstr>
      <vt:lpstr>PowerPoint Presentation</vt:lpstr>
      <vt:lpstr>05</vt:lpstr>
      <vt:lpstr>PowerPoint Presentation</vt:lpstr>
      <vt:lpstr>Results </vt:lpstr>
      <vt:lpstr>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 And Application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Parkinson’s Disease Classification using ML</dc:title>
  <dc:creator>naveen naveen</dc:creator>
  <cp:lastModifiedBy>NAGASURYA RANDHI</cp:lastModifiedBy>
  <cp:revision>111</cp:revision>
  <dcterms:modified xsi:type="dcterms:W3CDTF">2025-05-14T03:16:25Z</dcterms:modified>
</cp:coreProperties>
</file>